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8"/>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6" r:id="rId24"/>
    <p:sldId id="293" r:id="rId25"/>
    <p:sldId id="292" r:id="rId26"/>
    <p:sldId id="29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5181" autoAdjust="0"/>
  </p:normalViewPr>
  <p:slideViewPr>
    <p:cSldViewPr snapToGrid="0">
      <p:cViewPr varScale="1">
        <p:scale>
          <a:sx n="95" d="100"/>
          <a:sy n="95" d="100"/>
        </p:scale>
        <p:origin x="213" y="48"/>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9</a:t>
            </a:fld>
            <a:endParaRPr lang="zh-CN" altLang="en-US"/>
          </a:p>
        </p:txBody>
      </p:sp>
    </p:spTree>
    <p:extLst>
      <p:ext uri="{BB962C8B-B14F-4D97-AF65-F5344CB8AC3E}">
        <p14:creationId xmlns:p14="http://schemas.microsoft.com/office/powerpoint/2010/main" val="225301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 Id="rId9" Type="http://schemas.openxmlformats.org/officeDocument/2006/relationships/slide" Target="slide25.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tmp"/><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33.tmp"/></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39.tmp"/></Relationships>
</file>

<file path=ppt/slides/_rels/slide25.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40.png"/><Relationship Id="rId7"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29</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pPr algn="ct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25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255220" y="5697979"/>
            <a:ext cx="8634083" cy="60554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继续研读相关论文，以及动手写毕设论文初稿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2018.5</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完善上位机功能，并解决通信问题，以及一些软件</a:t>
            </a:r>
            <a:r>
              <a:rPr lang="en-US" altLang="zh-CN" sz="1200" dirty="0">
                <a:ea typeface="Tahoma" panose="020B0604030504040204" pitchFamily="34" charset="0"/>
                <a:cs typeface="Tahoma" panose="020B0604030504040204" pitchFamily="34" charset="0"/>
              </a:rPr>
              <a:t>BUG</a:t>
            </a: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06969" y="5350443"/>
            <a:ext cx="3895288" cy="10770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5"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500" fill="hold"/>
                                        <p:tgtEl>
                                          <p:spTgt spid="14"/>
                                        </p:tgtEl>
                                        <p:attrNameLst>
                                          <p:attrName>ppt_x</p:attrName>
                                        </p:attrNameLst>
                                      </p:cBhvr>
                                      <p:tavLst>
                                        <p:tav tm="0">
                                          <p:val>
                                            <p:strVal val="0-#ppt_w/2"/>
                                          </p:val>
                                        </p:tav>
                                        <p:tav tm="100000">
                                          <p:val>
                                            <p:strVal val="#ppt_x"/>
                                          </p:val>
                                        </p:tav>
                                      </p:tavLst>
                                    </p:anim>
                                    <p:anim calcmode="lin" valueType="num">
                                      <p:cBhvr additive="base">
                                        <p:cTn id="72" dur="500" fill="hold"/>
                                        <p:tgtEl>
                                          <p:spTgt spid="14"/>
                                        </p:tgtEl>
                                        <p:attrNameLst>
                                          <p:attrName>ppt_y</p:attrName>
                                        </p:attrNameLst>
                                      </p:cBhvr>
                                      <p:tavLst>
                                        <p:tav tm="0">
                                          <p:val>
                                            <p:strVal val="#ppt_y"/>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0-#ppt_h/2"/>
                                          </p:val>
                                        </p:tav>
                                        <p:tav tm="100000">
                                          <p:val>
                                            <p:strVal val="#ppt_y"/>
                                          </p:val>
                                        </p:tav>
                                      </p:tavLst>
                                    </p:anim>
                                  </p:childTnLst>
                                </p:cTn>
                              </p:par>
                              <p:par>
                                <p:cTn id="77" presetID="2" presetClass="entr" presetSubtype="3"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additive="base">
                                        <p:cTn id="79" dur="500" fill="hold"/>
                                        <p:tgtEl>
                                          <p:spTgt spid="47"/>
                                        </p:tgtEl>
                                        <p:attrNameLst>
                                          <p:attrName>ppt_x</p:attrName>
                                        </p:attrNameLst>
                                      </p:cBhvr>
                                      <p:tavLst>
                                        <p:tav tm="0">
                                          <p:val>
                                            <p:strVal val="1+#ppt_w/2"/>
                                          </p:val>
                                        </p:tav>
                                        <p:tav tm="100000">
                                          <p:val>
                                            <p:strVal val="#ppt_x"/>
                                          </p:val>
                                        </p:tav>
                                      </p:tavLst>
                                    </p:anim>
                                    <p:anim calcmode="lin" valueType="num">
                                      <p:cBhvr additive="base">
                                        <p:cTn id="80" dur="500" fill="hold"/>
                                        <p:tgtEl>
                                          <p:spTgt spid="47"/>
                                        </p:tgtEl>
                                        <p:attrNameLst>
                                          <p:attrName>ppt_y</p:attrName>
                                        </p:attrNameLst>
                                      </p:cBhvr>
                                      <p:tavLst>
                                        <p:tav tm="0">
                                          <p:val>
                                            <p:strVal val="0-#ppt_h/2"/>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additive="base">
                                        <p:cTn id="83" dur="500" fill="hold"/>
                                        <p:tgtEl>
                                          <p:spTgt spid="48"/>
                                        </p:tgtEl>
                                        <p:attrNameLst>
                                          <p:attrName>ppt_x</p:attrName>
                                        </p:attrNameLst>
                                      </p:cBhvr>
                                      <p:tavLst>
                                        <p:tav tm="0">
                                          <p:val>
                                            <p:strVal val="1+#ppt_w/2"/>
                                          </p:val>
                                        </p:tav>
                                        <p:tav tm="100000">
                                          <p:val>
                                            <p:strVal val="#ppt_x"/>
                                          </p:val>
                                        </p:tav>
                                      </p:tavLst>
                                    </p:anim>
                                    <p:anim calcmode="lin" valueType="num">
                                      <p:cBhvr additive="base">
                                        <p:cTn id="84" dur="500" fill="hold"/>
                                        <p:tgtEl>
                                          <p:spTgt spid="48"/>
                                        </p:tgtEl>
                                        <p:attrNameLst>
                                          <p:attrName>ppt_y</p:attrName>
                                        </p:attrNameLst>
                                      </p:cBhvr>
                                      <p:tavLst>
                                        <p:tav tm="0">
                                          <p:val>
                                            <p:strVal val="#ppt_y"/>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 calcmode="lin" valueType="num">
                                      <p:cBhvr additive="base">
                                        <p:cTn id="87" dur="500" fill="hold"/>
                                        <p:tgtEl>
                                          <p:spTgt spid="50"/>
                                        </p:tgtEl>
                                        <p:attrNameLst>
                                          <p:attrName>ppt_x</p:attrName>
                                        </p:attrNameLst>
                                      </p:cBhvr>
                                      <p:tavLst>
                                        <p:tav tm="0">
                                          <p:val>
                                            <p:strVal val="#ppt_x"/>
                                          </p:val>
                                        </p:tav>
                                        <p:tav tm="100000">
                                          <p:val>
                                            <p:strVal val="#ppt_x"/>
                                          </p:val>
                                        </p:tav>
                                      </p:tavLst>
                                    </p:anim>
                                    <p:anim calcmode="lin" valueType="num">
                                      <p:cBhvr additive="base">
                                        <p:cTn id="8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
        <p:nvSpPr>
          <p:cNvPr id="3" name="对话气泡: 矩形 2">
            <a:extLst>
              <a:ext uri="{FF2B5EF4-FFF2-40B4-BE49-F238E27FC236}">
                <a16:creationId xmlns:a16="http://schemas.microsoft.com/office/drawing/2014/main" id="{1BE440C7-EEC5-4565-B299-0E2133EE2FC7}"/>
              </a:ext>
            </a:extLst>
          </p:cNvPr>
          <p:cNvSpPr/>
          <p:nvPr/>
        </p:nvSpPr>
        <p:spPr>
          <a:xfrm>
            <a:off x="9861879" y="311219"/>
            <a:ext cx="1965747" cy="1373861"/>
          </a:xfrm>
          <a:prstGeom prst="wedgeRect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PID</a:t>
            </a:r>
            <a:r>
              <a:rPr lang="zh-CN" altLang="en-US" dirty="0"/>
              <a:t>参数设置</a:t>
            </a:r>
          </a:p>
        </p:txBody>
      </p:sp>
      <p:sp>
        <p:nvSpPr>
          <p:cNvPr id="47" name="对话气泡: 矩形 46">
            <a:extLst>
              <a:ext uri="{FF2B5EF4-FFF2-40B4-BE49-F238E27FC236}">
                <a16:creationId xmlns:a16="http://schemas.microsoft.com/office/drawing/2014/main" id="{FC5F2E9C-DFCE-4CF7-9EBC-5AD62E63F7C8}"/>
              </a:ext>
            </a:extLst>
          </p:cNvPr>
          <p:cNvSpPr/>
          <p:nvPr/>
        </p:nvSpPr>
        <p:spPr>
          <a:xfrm>
            <a:off x="4465404" y="2742069"/>
            <a:ext cx="1965747" cy="1373861"/>
          </a:xfrm>
          <a:prstGeom prst="wedgeRect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a:t>
            </a:r>
          </a:p>
        </p:txBody>
      </p:sp>
      <p:sp>
        <p:nvSpPr>
          <p:cNvPr id="6" name="对话气泡: 圆角矩形 5">
            <a:extLst>
              <a:ext uri="{FF2B5EF4-FFF2-40B4-BE49-F238E27FC236}">
                <a16:creationId xmlns:a16="http://schemas.microsoft.com/office/drawing/2014/main" id="{55644BB3-63D5-427D-BA18-39F9129CF172}"/>
              </a:ext>
            </a:extLst>
          </p:cNvPr>
          <p:cNvSpPr/>
          <p:nvPr/>
        </p:nvSpPr>
        <p:spPr>
          <a:xfrm>
            <a:off x="8352691" y="4312615"/>
            <a:ext cx="1903458" cy="949102"/>
          </a:xfrm>
          <a:prstGeom prst="wedgeRoundRect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写入、导出默认配置</a:t>
            </a:r>
          </a:p>
        </p:txBody>
      </p:sp>
      <p:sp>
        <p:nvSpPr>
          <p:cNvPr id="7" name="波形 6">
            <a:extLst>
              <a:ext uri="{FF2B5EF4-FFF2-40B4-BE49-F238E27FC236}">
                <a16:creationId xmlns:a16="http://schemas.microsoft.com/office/drawing/2014/main" id="{B3DF911D-3920-422D-B1D6-74775CEF7EF0}"/>
              </a:ext>
            </a:extLst>
          </p:cNvPr>
          <p:cNvSpPr/>
          <p:nvPr/>
        </p:nvSpPr>
        <p:spPr>
          <a:xfrm>
            <a:off x="7236996" y="2233585"/>
            <a:ext cx="3103494" cy="2037534"/>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hlinkClick r:id="rId9" action="ppaction://hlinksldjump"/>
              </a:rPr>
              <a:t>每次调节参数之后如何保存、如何在下次实验中自动加载参数</a:t>
            </a:r>
            <a:endParaRPr lang="zh-CN" altLang="en-US" dirty="0"/>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par>
                                <p:cTn id="155" presetID="2" presetClass="entr" presetSubtype="1" fill="hold" grpId="0" nodeType="with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additive="base">
                                        <p:cTn id="157" dur="500" fill="hold"/>
                                        <p:tgtEl>
                                          <p:spTgt spid="3"/>
                                        </p:tgtEl>
                                        <p:attrNameLst>
                                          <p:attrName>ppt_x</p:attrName>
                                        </p:attrNameLst>
                                      </p:cBhvr>
                                      <p:tavLst>
                                        <p:tav tm="0">
                                          <p:val>
                                            <p:strVal val="#ppt_x"/>
                                          </p:val>
                                        </p:tav>
                                        <p:tav tm="100000">
                                          <p:val>
                                            <p:strVal val="#ppt_x"/>
                                          </p:val>
                                        </p:tav>
                                      </p:tavLst>
                                    </p:anim>
                                    <p:anim calcmode="lin" valueType="num">
                                      <p:cBhvr additive="base">
                                        <p:cTn id="158" dur="500" fill="hold"/>
                                        <p:tgtEl>
                                          <p:spTgt spid="3"/>
                                        </p:tgtEl>
                                        <p:attrNameLst>
                                          <p:attrName>ppt_y</p:attrName>
                                        </p:attrNameLst>
                                      </p:cBhvr>
                                      <p:tavLst>
                                        <p:tav tm="0">
                                          <p:val>
                                            <p:strVal val="0-#ppt_h/2"/>
                                          </p:val>
                                        </p:tav>
                                        <p:tav tm="100000">
                                          <p:val>
                                            <p:strVal val="#ppt_y"/>
                                          </p:val>
                                        </p:tav>
                                      </p:tavLst>
                                    </p:anim>
                                  </p:childTnLst>
                                </p:cTn>
                              </p:par>
                              <p:par>
                                <p:cTn id="159" presetID="2" presetClass="entr" presetSubtype="8" fill="hold" grpId="0" nodeType="withEffect">
                                  <p:stCondLst>
                                    <p:cond delay="0"/>
                                  </p:stCondLst>
                                  <p:childTnLst>
                                    <p:set>
                                      <p:cBhvr>
                                        <p:cTn id="160" dur="1" fill="hold">
                                          <p:stCondLst>
                                            <p:cond delay="0"/>
                                          </p:stCondLst>
                                        </p:cTn>
                                        <p:tgtEl>
                                          <p:spTgt spid="47"/>
                                        </p:tgtEl>
                                        <p:attrNameLst>
                                          <p:attrName>style.visibility</p:attrName>
                                        </p:attrNameLst>
                                      </p:cBhvr>
                                      <p:to>
                                        <p:strVal val="visible"/>
                                      </p:to>
                                    </p:set>
                                    <p:anim calcmode="lin" valueType="num">
                                      <p:cBhvr additive="base">
                                        <p:cTn id="161" dur="500" fill="hold"/>
                                        <p:tgtEl>
                                          <p:spTgt spid="47"/>
                                        </p:tgtEl>
                                        <p:attrNameLst>
                                          <p:attrName>ppt_x</p:attrName>
                                        </p:attrNameLst>
                                      </p:cBhvr>
                                      <p:tavLst>
                                        <p:tav tm="0">
                                          <p:val>
                                            <p:strVal val="0-#ppt_w/2"/>
                                          </p:val>
                                        </p:tav>
                                        <p:tav tm="100000">
                                          <p:val>
                                            <p:strVal val="#ppt_x"/>
                                          </p:val>
                                        </p:tav>
                                      </p:tavLst>
                                    </p:anim>
                                    <p:anim calcmode="lin" valueType="num">
                                      <p:cBhvr additive="base">
                                        <p:cTn id="162" dur="500" fill="hold"/>
                                        <p:tgtEl>
                                          <p:spTgt spid="47"/>
                                        </p:tgtEl>
                                        <p:attrNameLst>
                                          <p:attrName>ppt_y</p:attrName>
                                        </p:attrNameLst>
                                      </p:cBhvr>
                                      <p:tavLst>
                                        <p:tav tm="0">
                                          <p:val>
                                            <p:strVal val="#ppt_y"/>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6"/>
                                        </p:tgtEl>
                                        <p:attrNameLst>
                                          <p:attrName>style.visibility</p:attrName>
                                        </p:attrNameLst>
                                      </p:cBhvr>
                                      <p:to>
                                        <p:strVal val="visible"/>
                                      </p:to>
                                    </p:set>
                                    <p:anim calcmode="lin" valueType="num">
                                      <p:cBhvr additive="base">
                                        <p:cTn id="165" dur="500" fill="hold"/>
                                        <p:tgtEl>
                                          <p:spTgt spid="6"/>
                                        </p:tgtEl>
                                        <p:attrNameLst>
                                          <p:attrName>ppt_x</p:attrName>
                                        </p:attrNameLst>
                                      </p:cBhvr>
                                      <p:tavLst>
                                        <p:tav tm="0">
                                          <p:val>
                                            <p:strVal val="#ppt_x"/>
                                          </p:val>
                                        </p:tav>
                                        <p:tav tm="100000">
                                          <p:val>
                                            <p:strVal val="#ppt_x"/>
                                          </p:val>
                                        </p:tav>
                                      </p:tavLst>
                                    </p:anim>
                                    <p:anim calcmode="lin" valueType="num">
                                      <p:cBhvr additive="base">
                                        <p:cTn id="1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entr" presetSubtype="0" fill="hold" grpId="0" nodeType="clickEffect">
                                  <p:stCondLst>
                                    <p:cond delay="0"/>
                                  </p:stCondLst>
                                  <p:childTnLst>
                                    <p:set>
                                      <p:cBhvr>
                                        <p:cTn id="170" dur="1" fill="hold">
                                          <p:stCondLst>
                                            <p:cond delay="0"/>
                                          </p:stCondLst>
                                        </p:cTn>
                                        <p:tgtEl>
                                          <p:spTgt spid="7"/>
                                        </p:tgtEl>
                                        <p:attrNameLst>
                                          <p:attrName>style.visibility</p:attrName>
                                        </p:attrNameLst>
                                      </p:cBhvr>
                                      <p:to>
                                        <p:strVal val="visible"/>
                                      </p:to>
                                    </p:set>
                                    <p:animEffect transition="in" filter="fade">
                                      <p:cBhvr>
                                        <p:cTn id="171" dur="1000"/>
                                        <p:tgtEl>
                                          <p:spTgt spid="7"/>
                                        </p:tgtEl>
                                      </p:cBhvr>
                                    </p:animEffect>
                                    <p:anim calcmode="lin" valueType="num">
                                      <p:cBhvr>
                                        <p:cTn id="172" dur="1000" fill="hold"/>
                                        <p:tgtEl>
                                          <p:spTgt spid="7"/>
                                        </p:tgtEl>
                                        <p:attrNameLst>
                                          <p:attrName>ppt_x</p:attrName>
                                        </p:attrNameLst>
                                      </p:cBhvr>
                                      <p:tavLst>
                                        <p:tav tm="0">
                                          <p:val>
                                            <p:strVal val="#ppt_x"/>
                                          </p:val>
                                        </p:tav>
                                        <p:tav tm="100000">
                                          <p:val>
                                            <p:strVal val="#ppt_x"/>
                                          </p:val>
                                        </p:tav>
                                      </p:tavLst>
                                    </p:anim>
                                    <p:anim calcmode="lin" valueType="num">
                                      <p:cBhvr>
                                        <p:cTn id="17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P spid="3" grpId="0" animBg="1"/>
      <p:bldP spid="47"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randombar(horizontal)">
                                      <p:cBhvr>
                                        <p:cTn id="67" dur="500"/>
                                        <p:tgtEl>
                                          <p:spTgt spid="47"/>
                                        </p:tgtEl>
                                      </p:cBhvr>
                                    </p:animEffect>
                                  </p:childTnLst>
                                </p:cTn>
                              </p:par>
                              <p:par>
                                <p:cTn id="68" presetID="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500" fill="hold"/>
                                        <p:tgtEl>
                                          <p:spTgt spid="6"/>
                                        </p:tgtEl>
                                        <p:attrNameLst>
                                          <p:attrName>ppt_x</p:attrName>
                                        </p:attrNameLst>
                                      </p:cBhvr>
                                      <p:tavLst>
                                        <p:tav tm="0">
                                          <p:val>
                                            <p:strVal val="0-#ppt_w/2"/>
                                          </p:val>
                                        </p:tav>
                                        <p:tav tm="100000">
                                          <p:val>
                                            <p:strVal val="#ppt_x"/>
                                          </p:val>
                                        </p:tav>
                                      </p:tavLst>
                                    </p:anim>
                                    <p:anim calcmode="lin" valueType="num">
                                      <p:cBhvr additive="base">
                                        <p:cTn id="71" dur="500" fill="hold"/>
                                        <p:tgtEl>
                                          <p:spTgt spid="6"/>
                                        </p:tgtEl>
                                        <p:attrNameLst>
                                          <p:attrName>ppt_y</p:attrName>
                                        </p:attrNameLst>
                                      </p:cBhvr>
                                      <p:tavLst>
                                        <p:tav tm="0">
                                          <p:val>
                                            <p:strVal val="#ppt_y"/>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ppt_x"/>
                                          </p:val>
                                        </p:tav>
                                        <p:tav tm="100000">
                                          <p:val>
                                            <p:strVal val="#ppt_x"/>
                                          </p:val>
                                        </p:tav>
                                      </p:tavLst>
                                    </p:anim>
                                    <p:anim calcmode="lin" valueType="num">
                                      <p:cBhvr additive="base">
                                        <p:cTn id="7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620161" y="2042195"/>
            <a:ext cx="6734628" cy="4832092"/>
          </a:xfrm>
          <a:prstGeom prst="rect">
            <a:avLst/>
          </a:prstGeom>
          <a:noFill/>
        </p:spPr>
        <p:txBody>
          <a:bodyPr wrap="square" rtlCol="0">
            <a:spAutoFit/>
          </a:bodyPr>
          <a:lstStyle/>
          <a:p>
            <a:pPr algn="just"/>
            <a:r>
              <a:rPr lang="zh-CN" altLang="en-US" sz="1400" dirty="0">
                <a:latin typeface="Times New Roman" panose="02020603050405020304" pitchFamily="18" charset="0"/>
                <a:ea typeface="幼圆" panose="02010509060101010101" pitchFamily="49" charset="-122"/>
              </a:rPr>
              <a:t>为了保证通信过程的无差错、高效率传输，我们从传输、校验等角度出发，依据</a:t>
            </a:r>
            <a:r>
              <a:rPr lang="en-US" altLang="zh-CN" sz="1400" dirty="0">
                <a:latin typeface="Times New Roman" panose="02020603050405020304" pitchFamily="18" charset="0"/>
                <a:ea typeface="幼圆" panose="02010509060101010101" pitchFamily="49" charset="-122"/>
              </a:rPr>
              <a:t>TCP/IP</a:t>
            </a:r>
            <a:r>
              <a:rPr lang="zh-CN" altLang="en-US" sz="1400" dirty="0">
                <a:latin typeface="Times New Roman" panose="02020603050405020304" pitchFamily="18" charset="0"/>
                <a:ea typeface="幼圆" panose="02010509060101010101" pitchFamily="49" charset="-122"/>
              </a:rPr>
              <a:t>应用层协议规范，定义以下严格的数据帧结构以及传输协议</a:t>
            </a:r>
            <a:endParaRPr lang="en-US" altLang="zh-CN" sz="1400" dirty="0">
              <a:latin typeface="Times New Roman" panose="02020603050405020304" pitchFamily="18" charset="0"/>
              <a:ea typeface="幼圆" panose="02010509060101010101" pitchFamily="49" charset="-122"/>
            </a:endParaRPr>
          </a:p>
          <a:p>
            <a:pPr algn="just"/>
            <a:endParaRPr lang="en-US" altLang="zh-CN" sz="1400" dirty="0">
              <a:latin typeface="Times New Roman" panose="02020603050405020304" pitchFamily="18" charset="0"/>
              <a:ea typeface="幼圆" panose="02010509060101010101" pitchFamily="49" charset="-122"/>
            </a:endParaRPr>
          </a:p>
          <a:p>
            <a:pPr marL="285750" lvl="0" indent="-285750">
              <a:buFont typeface="Wingdings" panose="05000000000000000000" pitchFamily="2" charset="2"/>
              <a:buChar char="l"/>
            </a:pPr>
            <a:r>
              <a:rPr lang="zh-CN" altLang="zh-CN" sz="1400" dirty="0"/>
              <a:t>收码和发码格式均设为十六进制格式。</a:t>
            </a:r>
          </a:p>
          <a:p>
            <a:pPr marL="285750" lvl="0" indent="-285750">
              <a:buFont typeface="Wingdings" panose="05000000000000000000" pitchFamily="2" charset="2"/>
              <a:buChar char="l"/>
            </a:pPr>
            <a:r>
              <a:rPr lang="zh-CN" altLang="zh-CN" sz="1400" dirty="0"/>
              <a:t>控制器发送自定义数据，格式为：起始数据帧头 </a:t>
            </a:r>
            <a:r>
              <a:rPr lang="en-US" altLang="zh-CN" sz="1400" dirty="0"/>
              <a:t>+ </a:t>
            </a:r>
            <a:r>
              <a:rPr lang="zh-CN" altLang="zh-CN" sz="1400" dirty="0"/>
              <a:t>功能字</a:t>
            </a:r>
            <a:r>
              <a:rPr lang="en-US" altLang="zh-CN" sz="1400" dirty="0"/>
              <a:t> + </a:t>
            </a:r>
            <a:r>
              <a:rPr lang="zh-CN" altLang="zh-CN" sz="1400" dirty="0"/>
              <a:t>数据长度 </a:t>
            </a:r>
            <a:r>
              <a:rPr lang="en-US" altLang="zh-CN" sz="1400" dirty="0"/>
              <a:t>+</a:t>
            </a:r>
            <a:r>
              <a:rPr lang="zh-CN" altLang="zh-CN" sz="1400" dirty="0"/>
              <a:t>校验和</a:t>
            </a:r>
          </a:p>
          <a:p>
            <a:pPr marL="285750" lvl="0" indent="-285750">
              <a:buFont typeface="Wingdings" panose="05000000000000000000" pitchFamily="2" charset="2"/>
              <a:buChar char="l"/>
            </a:pPr>
            <a:r>
              <a:rPr lang="zh-CN" altLang="zh-CN" sz="1400" dirty="0"/>
              <a:t>数据长度为所发送数据的长度</a:t>
            </a:r>
            <a:r>
              <a:rPr lang="en-US" altLang="zh-CN" sz="1400" dirty="0"/>
              <a:t>(</a:t>
            </a:r>
            <a:r>
              <a:rPr lang="zh-CN" altLang="zh-CN" sz="1400" dirty="0"/>
              <a:t>字节数</a:t>
            </a:r>
            <a:r>
              <a:rPr lang="en-US" altLang="zh-CN" sz="1400" dirty="0"/>
              <a:t>)</a:t>
            </a:r>
            <a:r>
              <a:rPr lang="zh-CN" altLang="zh-CN" sz="1400" dirty="0"/>
              <a:t>（不包括起始数据帧头、功能码）数据长度标志还有校验和采用</a:t>
            </a:r>
            <a:r>
              <a:rPr lang="en-US" altLang="zh-CN" sz="1400" dirty="0"/>
              <a:t>TCP/IP</a:t>
            </a:r>
            <a:r>
              <a:rPr lang="zh-CN" altLang="zh-CN" sz="1400" dirty="0"/>
              <a:t>中方式，是整个数据帧的二进制反码和。</a:t>
            </a:r>
          </a:p>
          <a:p>
            <a:pPr marL="285750" lvl="0" indent="-285750">
              <a:buFont typeface="Wingdings" panose="05000000000000000000" pitchFamily="2" charset="2"/>
              <a:buChar char="l"/>
            </a:pPr>
            <a:r>
              <a:rPr lang="zh-CN" altLang="zh-CN" sz="1400" dirty="0"/>
              <a:t>网络通信中数据采用大端模式传输</a:t>
            </a:r>
            <a:r>
              <a:rPr lang="en-US" altLang="zh-CN" sz="1400" dirty="0"/>
              <a:t>,</a:t>
            </a:r>
            <a:r>
              <a:rPr lang="zh-CN" altLang="zh-CN" sz="1400" dirty="0"/>
              <a:t>传输中的数据类型没有限制，</a:t>
            </a:r>
            <a:r>
              <a:rPr lang="en-US" altLang="zh-CN" sz="1400" dirty="0"/>
              <a:t>unsigned int </a:t>
            </a:r>
            <a:r>
              <a:rPr lang="zh-CN" altLang="zh-CN" sz="1400" dirty="0"/>
              <a:t>，</a:t>
            </a:r>
            <a:r>
              <a:rPr lang="en-US" altLang="zh-CN" sz="1400" dirty="0"/>
              <a:t>long</a:t>
            </a:r>
            <a:r>
              <a:rPr lang="zh-CN" altLang="zh-CN" sz="1400" dirty="0"/>
              <a:t>，</a:t>
            </a:r>
            <a:r>
              <a:rPr lang="en-US" altLang="zh-CN" sz="1400" dirty="0"/>
              <a:t>int</a:t>
            </a:r>
            <a:r>
              <a:rPr lang="zh-CN" altLang="zh-CN" sz="1400" dirty="0"/>
              <a:t>等均可。</a:t>
            </a:r>
          </a:p>
          <a:p>
            <a:pPr marL="285750" lvl="0" indent="-285750">
              <a:buFont typeface="Wingdings" panose="05000000000000000000" pitchFamily="2" charset="2"/>
              <a:buChar char="l"/>
            </a:pPr>
            <a:r>
              <a:rPr lang="zh-CN" altLang="zh-CN" sz="1400" dirty="0"/>
              <a:t>下位机传输给上位机显示绘图的帧，（帧格式：帧头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加速度数据</a:t>
            </a:r>
            <a:r>
              <a:rPr lang="en-US" altLang="zh-CN" sz="1400" dirty="0"/>
              <a:t>+</a:t>
            </a:r>
            <a:r>
              <a:rPr lang="zh-CN" altLang="zh-CN" sz="1400" dirty="0"/>
              <a:t>速度数据</a:t>
            </a:r>
            <a:r>
              <a:rPr lang="en-US" altLang="zh-CN" sz="1400" dirty="0"/>
              <a:t>+</a:t>
            </a:r>
            <a:r>
              <a:rPr lang="zh-CN" altLang="zh-CN" sz="1400" dirty="0"/>
              <a:t>位移数据</a:t>
            </a:r>
            <a:r>
              <a:rPr lang="en-US" altLang="zh-CN" sz="1400" dirty="0"/>
              <a:t>+ 0x0000 + 0x0000+</a:t>
            </a:r>
            <a:r>
              <a:rPr lang="zh-CN" altLang="zh-CN" sz="1400" dirty="0"/>
              <a:t>校验和，共</a:t>
            </a:r>
            <a:r>
              <a:rPr lang="en-US" altLang="zh-CN" sz="1400" dirty="0"/>
              <a:t>32</a:t>
            </a:r>
            <a:r>
              <a:rPr lang="zh-CN" altLang="zh-CN" sz="1400" dirty="0"/>
              <a:t>字节，加速度数据</a:t>
            </a:r>
            <a:r>
              <a:rPr lang="en-US" altLang="zh-CN" sz="1400" dirty="0"/>
              <a:t>/ </a:t>
            </a:r>
            <a:r>
              <a:rPr lang="zh-CN" altLang="zh-CN" sz="1400" dirty="0"/>
              <a:t>速度数据</a:t>
            </a:r>
            <a:r>
              <a:rPr lang="en-US" altLang="zh-CN" sz="1400" dirty="0"/>
              <a:t>/</a:t>
            </a:r>
            <a:r>
              <a:rPr lang="zh-CN" altLang="zh-CN" sz="1400" dirty="0"/>
              <a:t>位移数据为</a:t>
            </a:r>
            <a:r>
              <a:rPr lang="en-US" altLang="zh-CN" sz="1400" dirty="0"/>
              <a:t>int</a:t>
            </a:r>
            <a:r>
              <a:rPr lang="zh-CN" altLang="zh-CN" sz="1400" dirty="0"/>
              <a:t>格式，</a:t>
            </a:r>
            <a:r>
              <a:rPr lang="en-US" altLang="zh-CN" sz="1400" dirty="0"/>
              <a:t>LEN = 0x10,</a:t>
            </a:r>
            <a:r>
              <a:rPr lang="zh-CN" altLang="zh-CN" sz="1400" dirty="0"/>
              <a:t>其中将数据乘以一个系数化成整数后再进行传输（例如位移</a:t>
            </a:r>
            <a:r>
              <a:rPr lang="en-US" altLang="zh-CN" sz="1400" dirty="0"/>
              <a:t>0.02*100=2</a:t>
            </a:r>
            <a:r>
              <a:rPr lang="zh-CN" altLang="zh-CN" sz="1400" dirty="0"/>
              <a:t>）</a:t>
            </a:r>
          </a:p>
          <a:p>
            <a:pPr marL="285750" lvl="0" indent="-285750">
              <a:buFont typeface="Wingdings" panose="05000000000000000000" pitchFamily="2" charset="2"/>
              <a:buChar char="l"/>
            </a:pPr>
            <a:r>
              <a:rPr lang="zh-CN" altLang="zh-CN" sz="1400" dirty="0"/>
              <a:t>下位机发送</a:t>
            </a:r>
            <a:r>
              <a:rPr lang="en-US" altLang="zh-CN" sz="1400" dirty="0"/>
              <a:t>PID</a:t>
            </a:r>
            <a:r>
              <a:rPr lang="zh-CN" altLang="zh-CN" sz="1400" dirty="0"/>
              <a:t>数据给上位机的格式为：帧头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 + PID</a:t>
            </a:r>
            <a:r>
              <a:rPr lang="zh-CN" altLang="zh-CN" sz="1400" dirty="0"/>
              <a:t>数据</a:t>
            </a:r>
            <a:r>
              <a:rPr lang="en-US" altLang="zh-CN" sz="1400" dirty="0"/>
              <a:t> + 0x00+0x00 +</a:t>
            </a:r>
            <a:r>
              <a:rPr lang="zh-CN" altLang="zh-CN" sz="1400" dirty="0"/>
              <a:t>校验和</a:t>
            </a:r>
            <a:r>
              <a:rPr lang="en-US" altLang="zh-CN" sz="1400" dirty="0"/>
              <a:t>PID</a:t>
            </a:r>
            <a:r>
              <a:rPr lang="zh-CN" altLang="zh-CN" sz="1400" dirty="0"/>
              <a:t>数据为</a:t>
            </a:r>
            <a:r>
              <a:rPr lang="en-US" altLang="zh-CN" sz="1400" dirty="0"/>
              <a:t>acc_p,acc_i,acc_d,vel_p..</a:t>
            </a:r>
            <a:r>
              <a:rPr lang="en-US" altLang="zh-CN" sz="1400" dirty="0" err="1"/>
              <a:t>i</a:t>
            </a:r>
            <a:r>
              <a:rPr lang="en-US" altLang="zh-CN" sz="1400" dirty="0"/>
              <a:t>..d,pos_p,,</a:t>
            </a:r>
            <a:r>
              <a:rPr lang="en-US" altLang="zh-CN" sz="1400" dirty="0" err="1"/>
              <a:t>i</a:t>
            </a:r>
            <a:r>
              <a:rPr lang="en-US" altLang="zh-CN" sz="1400" dirty="0"/>
              <a:t>,,d</a:t>
            </a:r>
            <a:r>
              <a:rPr lang="zh-CN" altLang="zh-CN" sz="1400" dirty="0"/>
              <a:t>，共</a:t>
            </a:r>
            <a:r>
              <a:rPr lang="en-US" altLang="zh-CN" sz="1400" dirty="0"/>
              <a:t>9</a:t>
            </a:r>
            <a:r>
              <a:rPr lang="zh-CN" altLang="zh-CN" sz="1400" dirty="0"/>
              <a:t>个</a:t>
            </a:r>
            <a:r>
              <a:rPr lang="en-US" altLang="zh-CN" sz="1400" dirty="0"/>
              <a:t>uint16(unsigned short int)</a:t>
            </a:r>
            <a:r>
              <a:rPr lang="zh-CN" altLang="zh-CN" sz="1400" dirty="0"/>
              <a:t>型数据也是将数据乘以系数后传输 </a:t>
            </a:r>
            <a:r>
              <a:rPr lang="en-US" altLang="zh-CN" sz="1400" dirty="0"/>
              <a:t>(LEN=0x14)</a:t>
            </a:r>
            <a:r>
              <a:rPr lang="zh-CN" altLang="zh-CN" sz="1400" dirty="0"/>
              <a:t>。</a:t>
            </a:r>
          </a:p>
          <a:p>
            <a:pPr marL="285750" lvl="0" indent="-285750">
              <a:buFont typeface="Wingdings" panose="05000000000000000000" pitchFamily="2" charset="2"/>
              <a:buChar char="l"/>
            </a:pPr>
            <a:r>
              <a:rPr lang="zh-CN" altLang="zh-CN" sz="1400" dirty="0"/>
              <a:t>实验参数帧的格式为</a:t>
            </a:r>
            <a:r>
              <a:rPr lang="en-US" altLang="zh-CN" sz="1400" dirty="0"/>
              <a:t>: </a:t>
            </a:r>
            <a:r>
              <a:rPr lang="zh-CN" altLang="zh-CN" sz="1400" dirty="0"/>
              <a:t>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波形</a:t>
            </a:r>
            <a:r>
              <a:rPr lang="en-US" altLang="zh-CN" sz="1400" dirty="0"/>
              <a:t>+</a:t>
            </a:r>
            <a:r>
              <a:rPr lang="zh-CN" altLang="zh-CN" sz="1400" dirty="0"/>
              <a:t>振幅</a:t>
            </a:r>
            <a:r>
              <a:rPr lang="en-US" altLang="zh-CN" sz="1400" dirty="0"/>
              <a:t>+</a:t>
            </a:r>
            <a:r>
              <a:rPr lang="zh-CN" altLang="zh-CN" sz="1400" dirty="0"/>
              <a:t>频率 </a:t>
            </a:r>
            <a:r>
              <a:rPr lang="en-US" altLang="zh-CN" sz="1400" dirty="0"/>
              <a:t>+0x00+0x00+</a:t>
            </a:r>
            <a:r>
              <a:rPr lang="zh-CN" altLang="zh-CN" sz="1400" dirty="0"/>
              <a:t>校验和</a:t>
            </a:r>
            <a:r>
              <a:rPr lang="en-US" altLang="zh-CN" sz="1400" dirty="0"/>
              <a:t>,</a:t>
            </a:r>
            <a:r>
              <a:rPr lang="zh-CN" altLang="zh-CN" sz="1400" dirty="0"/>
              <a:t>其中数据为波形，振幅，频率</a:t>
            </a:r>
            <a:r>
              <a:rPr lang="en-US" altLang="zh-CN" sz="1400" dirty="0"/>
              <a:t>3</a:t>
            </a:r>
            <a:r>
              <a:rPr lang="zh-CN" altLang="zh-CN" sz="1400" dirty="0"/>
              <a:t>个</a:t>
            </a:r>
            <a:r>
              <a:rPr lang="en-US" altLang="zh-CN" sz="1400" dirty="0"/>
              <a:t>u16</a:t>
            </a:r>
            <a:r>
              <a:rPr lang="zh-CN" altLang="zh-CN" sz="1400" dirty="0"/>
              <a:t>数据，加上两字节填充数据</a:t>
            </a:r>
            <a:r>
              <a:rPr lang="en-US" altLang="zh-CN" sz="1400" dirty="0"/>
              <a:t>,LEN=0x08</a:t>
            </a:r>
            <a:endParaRPr lang="zh-CN" altLang="zh-CN" sz="1400" dirty="0"/>
          </a:p>
          <a:p>
            <a:pPr marL="285750" lvl="0" indent="-285750">
              <a:buFont typeface="Wingdings" panose="05000000000000000000" pitchFamily="2" charset="2"/>
              <a:buChar char="l"/>
            </a:pPr>
            <a:r>
              <a:rPr lang="zh-CN" altLang="zh-CN" sz="1400" dirty="0"/>
              <a:t>限制参数帧的格式为：帧头</a:t>
            </a:r>
            <a:r>
              <a:rPr lang="en-US" altLang="zh-CN" sz="1400" dirty="0"/>
              <a:t>+</a:t>
            </a:r>
            <a:r>
              <a:rPr lang="zh-CN" altLang="zh-CN" sz="1400" dirty="0"/>
              <a:t>功能字</a:t>
            </a:r>
            <a:r>
              <a:rPr lang="en-US" altLang="zh-CN" sz="1400" dirty="0"/>
              <a:t>+</a:t>
            </a:r>
            <a:r>
              <a:rPr lang="zh-CN" altLang="zh-CN" sz="1400" dirty="0"/>
              <a:t>数据长</a:t>
            </a:r>
            <a:r>
              <a:rPr lang="en-US" altLang="zh-CN" sz="1400" dirty="0"/>
              <a:t> +</a:t>
            </a:r>
            <a:r>
              <a:rPr lang="zh-CN" altLang="zh-CN" sz="1400" dirty="0"/>
              <a:t>限幅</a:t>
            </a:r>
            <a:r>
              <a:rPr lang="en-US" altLang="zh-CN" sz="1400" dirty="0"/>
              <a:t>+</a:t>
            </a:r>
            <a:r>
              <a:rPr lang="zh-CN" altLang="zh-CN" sz="1400" dirty="0"/>
              <a:t>限频</a:t>
            </a:r>
            <a:r>
              <a:rPr lang="en-US" altLang="zh-CN" sz="1400" dirty="0"/>
              <a:t>+</a:t>
            </a:r>
            <a:r>
              <a:rPr lang="zh-CN" altLang="zh-CN" sz="1400" dirty="0"/>
              <a:t>校验和其中数据为 限幅、限频</a:t>
            </a:r>
            <a:r>
              <a:rPr lang="en-US" altLang="zh-CN" sz="1400" dirty="0"/>
              <a:t>2</a:t>
            </a:r>
            <a:r>
              <a:rPr lang="zh-CN" altLang="zh-CN" sz="1400" dirty="0"/>
              <a:t>个</a:t>
            </a:r>
            <a:r>
              <a:rPr lang="en-US" altLang="zh-CN" sz="1400" dirty="0"/>
              <a:t>u16</a:t>
            </a:r>
            <a:r>
              <a:rPr lang="zh-CN" altLang="zh-CN" sz="1400" dirty="0"/>
              <a:t>数据，</a:t>
            </a:r>
            <a:r>
              <a:rPr lang="en-US" altLang="zh-CN" sz="1400" dirty="0"/>
              <a:t>LEN=0x04</a:t>
            </a:r>
            <a:endParaRPr lang="zh-CN" altLang="zh-CN" sz="1400" dirty="0"/>
          </a:p>
          <a:p>
            <a:pPr marL="285750" lvl="0" indent="-285750">
              <a:buFont typeface="Wingdings" panose="05000000000000000000" pitchFamily="2" charset="2"/>
              <a:buChar char="l"/>
            </a:pPr>
            <a:r>
              <a:rPr lang="zh-CN" altLang="zh-CN" sz="1400" dirty="0"/>
              <a:t>所有</a:t>
            </a:r>
            <a:r>
              <a:rPr lang="en-US" altLang="zh-CN" sz="1400" dirty="0"/>
              <a:t>PID</a:t>
            </a:r>
            <a:r>
              <a:rPr lang="zh-CN" altLang="zh-CN" sz="1400" dirty="0"/>
              <a:t>参数扩大之后再进行传输</a:t>
            </a:r>
          </a:p>
          <a:p>
            <a:pPr algn="just"/>
            <a:endParaRPr lang="zh-CN" altLang="en-US" sz="14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0-#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0-#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7"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1" name="图片 10">
            <a:extLst>
              <a:ext uri="{FF2B5EF4-FFF2-40B4-BE49-F238E27FC236}">
                <a16:creationId xmlns:a16="http://schemas.microsoft.com/office/drawing/2014/main" id="{EDD59999-7982-41EF-8071-37D499098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373" y="332308"/>
            <a:ext cx="3930981" cy="5802238"/>
          </a:xfrm>
          <a:prstGeom prst="rect">
            <a:avLst/>
          </a:prstGeom>
        </p:spPr>
      </p:pic>
      <p:pic>
        <p:nvPicPr>
          <p:cNvPr id="8" name="图片 7">
            <a:extLst>
              <a:ext uri="{FF2B5EF4-FFF2-40B4-BE49-F238E27FC236}">
                <a16:creationId xmlns:a16="http://schemas.microsoft.com/office/drawing/2014/main" id="{977F7199-DCD0-4463-9FE6-AC5861621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769" y="332308"/>
            <a:ext cx="3998293" cy="5802238"/>
          </a:xfrm>
          <a:prstGeom prst="rect">
            <a:avLst/>
          </a:prstGeom>
        </p:spPr>
      </p:pic>
      <p:pic>
        <p:nvPicPr>
          <p:cNvPr id="7" name="图片 6">
            <a:extLst>
              <a:ext uri="{FF2B5EF4-FFF2-40B4-BE49-F238E27FC236}">
                <a16:creationId xmlns:a16="http://schemas.microsoft.com/office/drawing/2014/main" id="{D8C24260-7A5B-47B8-95FD-D2D4B5A5F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169" y="332309"/>
            <a:ext cx="9144077" cy="6193383"/>
          </a:xfrm>
          <a:prstGeom prst="rect">
            <a:avLst/>
          </a:prstGeom>
        </p:spPr>
      </p:pic>
      <p:pic>
        <p:nvPicPr>
          <p:cNvPr id="5" name="图片 4">
            <a:extLst>
              <a:ext uri="{FF2B5EF4-FFF2-40B4-BE49-F238E27FC236}">
                <a16:creationId xmlns:a16="http://schemas.microsoft.com/office/drawing/2014/main" id="{0A0C27D1-8ECF-4D5A-924E-5EB799EC01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1170" y="615440"/>
            <a:ext cx="8436635" cy="5868884"/>
          </a:xfrm>
          <a:prstGeom prst="rect">
            <a:avLst/>
          </a:prstGeom>
        </p:spPr>
      </p:pic>
      <p:sp>
        <p:nvSpPr>
          <p:cNvPr id="9" name="椭圆 8">
            <a:extLst>
              <a:ext uri="{FF2B5EF4-FFF2-40B4-BE49-F238E27FC236}">
                <a16:creationId xmlns:a16="http://schemas.microsoft.com/office/drawing/2014/main" id="{DDBB83AF-8FC3-4900-96A6-AA3393979A52}"/>
              </a:ext>
            </a:extLst>
          </p:cNvPr>
          <p:cNvSpPr/>
          <p:nvPr/>
        </p:nvSpPr>
        <p:spPr>
          <a:xfrm>
            <a:off x="5883379" y="1290918"/>
            <a:ext cx="778677" cy="199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3D49B44-E5B2-4880-A77C-36D7F5850E6A}"/>
              </a:ext>
            </a:extLst>
          </p:cNvPr>
          <p:cNvSpPr/>
          <p:nvPr/>
        </p:nvSpPr>
        <p:spPr>
          <a:xfrm>
            <a:off x="6972330" y="1290918"/>
            <a:ext cx="778677" cy="199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1B1BEE96-4EAF-401F-BA41-D89808C90653}"/>
              </a:ext>
            </a:extLst>
          </p:cNvPr>
          <p:cNvSpPr/>
          <p:nvPr/>
        </p:nvSpPr>
        <p:spPr>
          <a:xfrm>
            <a:off x="5681242" y="731524"/>
            <a:ext cx="1236352" cy="454248"/>
          </a:xfrm>
          <a:prstGeom prst="wedgeRoundRect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服务器</a:t>
            </a:r>
            <a:r>
              <a:rPr lang="en-US" altLang="zh-CN" sz="1200" dirty="0"/>
              <a:t>IP</a:t>
            </a:r>
            <a:endParaRPr lang="zh-CN" altLang="en-US" sz="1200" dirty="0"/>
          </a:p>
        </p:txBody>
      </p:sp>
      <p:sp>
        <p:nvSpPr>
          <p:cNvPr id="48" name="对话气泡: 圆角矩形 47">
            <a:extLst>
              <a:ext uri="{FF2B5EF4-FFF2-40B4-BE49-F238E27FC236}">
                <a16:creationId xmlns:a16="http://schemas.microsoft.com/office/drawing/2014/main" id="{63B19F9A-9D54-497F-9544-9082DB4FDD53}"/>
              </a:ext>
            </a:extLst>
          </p:cNvPr>
          <p:cNvSpPr/>
          <p:nvPr/>
        </p:nvSpPr>
        <p:spPr>
          <a:xfrm>
            <a:off x="7178841" y="731523"/>
            <a:ext cx="1335214" cy="486990"/>
          </a:xfrm>
          <a:prstGeom prst="wedgeRoundRect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控制器</a:t>
            </a:r>
            <a:r>
              <a:rPr lang="en-US" altLang="zh-CN" sz="1200" dirty="0"/>
              <a:t>IP</a:t>
            </a:r>
            <a:endParaRPr lang="zh-CN" altLang="en-US" sz="1200" dirty="0"/>
          </a:p>
        </p:txBody>
      </p:sp>
      <p:sp>
        <p:nvSpPr>
          <p:cNvPr id="12" name="矩形 11">
            <a:extLst>
              <a:ext uri="{FF2B5EF4-FFF2-40B4-BE49-F238E27FC236}">
                <a16:creationId xmlns:a16="http://schemas.microsoft.com/office/drawing/2014/main" id="{A58D79EF-F528-4555-91A0-E6904529ED3F}"/>
              </a:ext>
            </a:extLst>
          </p:cNvPr>
          <p:cNvSpPr/>
          <p:nvPr/>
        </p:nvSpPr>
        <p:spPr>
          <a:xfrm>
            <a:off x="5236814" y="3802552"/>
            <a:ext cx="363543" cy="16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椭圆形 12">
            <a:extLst>
              <a:ext uri="{FF2B5EF4-FFF2-40B4-BE49-F238E27FC236}">
                <a16:creationId xmlns:a16="http://schemas.microsoft.com/office/drawing/2014/main" id="{0A483156-664E-40C0-94FF-516EDD76EE6C}"/>
              </a:ext>
            </a:extLst>
          </p:cNvPr>
          <p:cNvSpPr/>
          <p:nvPr/>
        </p:nvSpPr>
        <p:spPr>
          <a:xfrm flipH="1">
            <a:off x="4589277" y="3124826"/>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帧头</a:t>
            </a:r>
            <a:r>
              <a:rPr lang="en-US" altLang="zh-CN" sz="1100" dirty="0"/>
              <a:t>0xAAAA</a:t>
            </a:r>
            <a:endParaRPr lang="zh-CN" altLang="en-US" sz="1100" dirty="0"/>
          </a:p>
        </p:txBody>
      </p:sp>
      <p:sp>
        <p:nvSpPr>
          <p:cNvPr id="49" name="矩形 48">
            <a:extLst>
              <a:ext uri="{FF2B5EF4-FFF2-40B4-BE49-F238E27FC236}">
                <a16:creationId xmlns:a16="http://schemas.microsoft.com/office/drawing/2014/main" id="{116AC804-4058-4F53-AD2D-1C6588A82337}"/>
              </a:ext>
            </a:extLst>
          </p:cNvPr>
          <p:cNvSpPr/>
          <p:nvPr/>
        </p:nvSpPr>
        <p:spPr>
          <a:xfrm>
            <a:off x="5638091" y="3788836"/>
            <a:ext cx="615196" cy="16396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对话气泡: 椭圆形 49">
            <a:extLst>
              <a:ext uri="{FF2B5EF4-FFF2-40B4-BE49-F238E27FC236}">
                <a16:creationId xmlns:a16="http://schemas.microsoft.com/office/drawing/2014/main" id="{1CBFD5F0-A310-43E9-909C-C94F6E091DEE}"/>
              </a:ext>
            </a:extLst>
          </p:cNvPr>
          <p:cNvSpPr/>
          <p:nvPr/>
        </p:nvSpPr>
        <p:spPr>
          <a:xfrm flipH="1">
            <a:off x="5484715" y="3085950"/>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数据长度四字节</a:t>
            </a:r>
          </a:p>
        </p:txBody>
      </p:sp>
      <p:sp>
        <p:nvSpPr>
          <p:cNvPr id="51" name="矩形 50">
            <a:extLst>
              <a:ext uri="{FF2B5EF4-FFF2-40B4-BE49-F238E27FC236}">
                <a16:creationId xmlns:a16="http://schemas.microsoft.com/office/drawing/2014/main" id="{E6AD85C5-EA00-4117-B8BA-494041EAF78F}"/>
              </a:ext>
            </a:extLst>
          </p:cNvPr>
          <p:cNvSpPr/>
          <p:nvPr/>
        </p:nvSpPr>
        <p:spPr>
          <a:xfrm>
            <a:off x="6291022" y="3797246"/>
            <a:ext cx="300624" cy="1639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对话气泡: 椭圆形 51">
            <a:extLst>
              <a:ext uri="{FF2B5EF4-FFF2-40B4-BE49-F238E27FC236}">
                <a16:creationId xmlns:a16="http://schemas.microsoft.com/office/drawing/2014/main" id="{A2868462-7617-4801-90F3-9C1C78E0379B}"/>
              </a:ext>
            </a:extLst>
          </p:cNvPr>
          <p:cNvSpPr/>
          <p:nvPr/>
        </p:nvSpPr>
        <p:spPr>
          <a:xfrm>
            <a:off x="6358521" y="3094360"/>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功能码</a:t>
            </a:r>
          </a:p>
        </p:txBody>
      </p:sp>
      <p:sp>
        <p:nvSpPr>
          <p:cNvPr id="59" name="矩形 58">
            <a:extLst>
              <a:ext uri="{FF2B5EF4-FFF2-40B4-BE49-F238E27FC236}">
                <a16:creationId xmlns:a16="http://schemas.microsoft.com/office/drawing/2014/main" id="{0D3B99EB-8020-492A-B12D-28C255671ECB}"/>
              </a:ext>
            </a:extLst>
          </p:cNvPr>
          <p:cNvSpPr/>
          <p:nvPr/>
        </p:nvSpPr>
        <p:spPr>
          <a:xfrm>
            <a:off x="4722232" y="4104975"/>
            <a:ext cx="698808" cy="201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74606876-7B77-4644-A4E7-6E359A719EF2}"/>
              </a:ext>
            </a:extLst>
          </p:cNvPr>
          <p:cNvSpPr/>
          <p:nvPr/>
        </p:nvSpPr>
        <p:spPr>
          <a:xfrm flipH="1">
            <a:off x="4036135" y="3641446"/>
            <a:ext cx="933815" cy="425285"/>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校验和</a:t>
            </a:r>
          </a:p>
        </p:txBody>
      </p:sp>
    </p:spTree>
    <p:extLst>
      <p:ext uri="{BB962C8B-B14F-4D97-AF65-F5344CB8AC3E}">
        <p14:creationId xmlns:p14="http://schemas.microsoft.com/office/powerpoint/2010/main" val="352825471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anim calcmode="lin" valueType="num">
                                      <p:cBhvr>
                                        <p:cTn id="82" dur="1000" fill="hold"/>
                                        <p:tgtEl>
                                          <p:spTgt spid="10"/>
                                        </p:tgtEl>
                                        <p:attrNameLst>
                                          <p:attrName>ppt_x</p:attrName>
                                        </p:attrNameLst>
                                      </p:cBhvr>
                                      <p:tavLst>
                                        <p:tav tm="0">
                                          <p:val>
                                            <p:strVal val="#ppt_x"/>
                                          </p:val>
                                        </p:tav>
                                        <p:tav tm="100000">
                                          <p:val>
                                            <p:strVal val="#ppt_x"/>
                                          </p:val>
                                        </p:tav>
                                      </p:tavLst>
                                    </p:anim>
                                    <p:anim calcmode="lin" valueType="num">
                                      <p:cBhvr>
                                        <p:cTn id="83" dur="1000" fill="hold"/>
                                        <p:tgtEl>
                                          <p:spTgt spid="1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1000"/>
                                        <p:tgtEl>
                                          <p:spTgt spid="48"/>
                                        </p:tgtEl>
                                      </p:cBhvr>
                                    </p:animEffect>
                                    <p:anim calcmode="lin" valueType="num">
                                      <p:cBhvr>
                                        <p:cTn id="87" dur="1000" fill="hold"/>
                                        <p:tgtEl>
                                          <p:spTgt spid="48"/>
                                        </p:tgtEl>
                                        <p:attrNameLst>
                                          <p:attrName>ppt_x</p:attrName>
                                        </p:attrNameLst>
                                      </p:cBhvr>
                                      <p:tavLst>
                                        <p:tav tm="0">
                                          <p:val>
                                            <p:strVal val="#ppt_x"/>
                                          </p:val>
                                        </p:tav>
                                        <p:tav tm="100000">
                                          <p:val>
                                            <p:strVal val="#ppt_x"/>
                                          </p:val>
                                        </p:tav>
                                      </p:tavLst>
                                    </p:anim>
                                    <p:anim calcmode="lin" valueType="num">
                                      <p:cBhvr>
                                        <p:cTn id="88" dur="1000" fill="hold"/>
                                        <p:tgtEl>
                                          <p:spTgt spid="4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anim calcmode="lin" valueType="num">
                                      <p:cBhvr>
                                        <p:cTn id="92" dur="1000" fill="hold"/>
                                        <p:tgtEl>
                                          <p:spTgt spid="50"/>
                                        </p:tgtEl>
                                        <p:attrNameLst>
                                          <p:attrName>ppt_x</p:attrName>
                                        </p:attrNameLst>
                                      </p:cBhvr>
                                      <p:tavLst>
                                        <p:tav tm="0">
                                          <p:val>
                                            <p:strVal val="#ppt_x"/>
                                          </p:val>
                                        </p:tav>
                                        <p:tav tm="100000">
                                          <p:val>
                                            <p:strVal val="#ppt_x"/>
                                          </p:val>
                                        </p:tav>
                                      </p:tavLst>
                                    </p:anim>
                                    <p:anim calcmode="lin" valueType="num">
                                      <p:cBhvr>
                                        <p:cTn id="93" dur="1000" fill="hold"/>
                                        <p:tgtEl>
                                          <p:spTgt spid="5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1000"/>
                                        <p:tgtEl>
                                          <p:spTgt spid="13"/>
                                        </p:tgtEl>
                                      </p:cBhvr>
                                    </p:animEffect>
                                    <p:anim calcmode="lin" valueType="num">
                                      <p:cBhvr>
                                        <p:cTn id="97" dur="1000" fill="hold"/>
                                        <p:tgtEl>
                                          <p:spTgt spid="13"/>
                                        </p:tgtEl>
                                        <p:attrNameLst>
                                          <p:attrName>ppt_x</p:attrName>
                                        </p:attrNameLst>
                                      </p:cBhvr>
                                      <p:tavLst>
                                        <p:tav tm="0">
                                          <p:val>
                                            <p:strVal val="#ppt_x"/>
                                          </p:val>
                                        </p:tav>
                                        <p:tav tm="100000">
                                          <p:val>
                                            <p:strVal val="#ppt_x"/>
                                          </p:val>
                                        </p:tav>
                                      </p:tavLst>
                                    </p:anim>
                                    <p:anim calcmode="lin" valueType="num">
                                      <p:cBhvr>
                                        <p:cTn id="98" dur="1000" fill="hold"/>
                                        <p:tgtEl>
                                          <p:spTgt spid="1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anim calcmode="lin" valueType="num">
                                      <p:cBhvr>
                                        <p:cTn id="102" dur="1000" fill="hold"/>
                                        <p:tgtEl>
                                          <p:spTgt spid="14"/>
                                        </p:tgtEl>
                                        <p:attrNameLst>
                                          <p:attrName>ppt_x</p:attrName>
                                        </p:attrNameLst>
                                      </p:cBhvr>
                                      <p:tavLst>
                                        <p:tav tm="0">
                                          <p:val>
                                            <p:strVal val="#ppt_x"/>
                                          </p:val>
                                        </p:tav>
                                        <p:tav tm="100000">
                                          <p:val>
                                            <p:strVal val="#ppt_x"/>
                                          </p:val>
                                        </p:tav>
                                      </p:tavLst>
                                    </p:anim>
                                    <p:anim calcmode="lin" valueType="num">
                                      <p:cBhvr>
                                        <p:cTn id="103" dur="1000" fill="hold"/>
                                        <p:tgtEl>
                                          <p:spTgt spid="1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1000"/>
                                        <p:tgtEl>
                                          <p:spTgt spid="52"/>
                                        </p:tgtEl>
                                      </p:cBhvr>
                                    </p:animEffect>
                                    <p:anim calcmode="lin" valueType="num">
                                      <p:cBhvr>
                                        <p:cTn id="107" dur="1000" fill="hold"/>
                                        <p:tgtEl>
                                          <p:spTgt spid="52"/>
                                        </p:tgtEl>
                                        <p:attrNameLst>
                                          <p:attrName>ppt_x</p:attrName>
                                        </p:attrNameLst>
                                      </p:cBhvr>
                                      <p:tavLst>
                                        <p:tav tm="0">
                                          <p:val>
                                            <p:strVal val="#ppt_x"/>
                                          </p:val>
                                        </p:tav>
                                        <p:tav tm="100000">
                                          <p:val>
                                            <p:strVal val="#ppt_x"/>
                                          </p:val>
                                        </p:tav>
                                      </p:tavLst>
                                    </p:anim>
                                    <p:anim calcmode="lin" valueType="num">
                                      <p:cBhvr>
                                        <p:cTn id="108" dur="1000" fill="hold"/>
                                        <p:tgtEl>
                                          <p:spTgt spid="5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1000"/>
                                        <p:tgtEl>
                                          <p:spTgt spid="59"/>
                                        </p:tgtEl>
                                      </p:cBhvr>
                                    </p:animEffect>
                                    <p:anim calcmode="lin" valueType="num">
                                      <p:cBhvr>
                                        <p:cTn id="112" dur="1000" fill="hold"/>
                                        <p:tgtEl>
                                          <p:spTgt spid="59"/>
                                        </p:tgtEl>
                                        <p:attrNameLst>
                                          <p:attrName>ppt_x</p:attrName>
                                        </p:attrNameLst>
                                      </p:cBhvr>
                                      <p:tavLst>
                                        <p:tav tm="0">
                                          <p:val>
                                            <p:strVal val="#ppt_x"/>
                                          </p:val>
                                        </p:tav>
                                        <p:tav tm="100000">
                                          <p:val>
                                            <p:strVal val="#ppt_x"/>
                                          </p:val>
                                        </p:tav>
                                      </p:tavLst>
                                    </p:anim>
                                    <p:anim calcmode="lin" valueType="num">
                                      <p:cBhvr>
                                        <p:cTn id="113" dur="1000" fill="hold"/>
                                        <p:tgtEl>
                                          <p:spTgt spid="5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1000"/>
                                        <p:tgtEl>
                                          <p:spTgt spid="12"/>
                                        </p:tgtEl>
                                      </p:cBhvr>
                                    </p:animEffect>
                                    <p:anim calcmode="lin" valueType="num">
                                      <p:cBhvr>
                                        <p:cTn id="117" dur="1000" fill="hold"/>
                                        <p:tgtEl>
                                          <p:spTgt spid="12"/>
                                        </p:tgtEl>
                                        <p:attrNameLst>
                                          <p:attrName>ppt_x</p:attrName>
                                        </p:attrNameLst>
                                      </p:cBhvr>
                                      <p:tavLst>
                                        <p:tav tm="0">
                                          <p:val>
                                            <p:strVal val="#ppt_x"/>
                                          </p:val>
                                        </p:tav>
                                        <p:tav tm="100000">
                                          <p:val>
                                            <p:strVal val="#ppt_x"/>
                                          </p:val>
                                        </p:tav>
                                      </p:tavLst>
                                    </p:anim>
                                    <p:anim calcmode="lin" valueType="num">
                                      <p:cBhvr>
                                        <p:cTn id="118" dur="1000" fill="hold"/>
                                        <p:tgtEl>
                                          <p:spTgt spid="1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1000"/>
                                        <p:tgtEl>
                                          <p:spTgt spid="49"/>
                                        </p:tgtEl>
                                      </p:cBhvr>
                                    </p:animEffect>
                                    <p:anim calcmode="lin" valueType="num">
                                      <p:cBhvr>
                                        <p:cTn id="122" dur="1000" fill="hold"/>
                                        <p:tgtEl>
                                          <p:spTgt spid="49"/>
                                        </p:tgtEl>
                                        <p:attrNameLst>
                                          <p:attrName>ppt_x</p:attrName>
                                        </p:attrNameLst>
                                      </p:cBhvr>
                                      <p:tavLst>
                                        <p:tav tm="0">
                                          <p:val>
                                            <p:strVal val="#ppt_x"/>
                                          </p:val>
                                        </p:tav>
                                        <p:tav tm="100000">
                                          <p:val>
                                            <p:strVal val="#ppt_x"/>
                                          </p:val>
                                        </p:tav>
                                      </p:tavLst>
                                    </p:anim>
                                    <p:anim calcmode="lin" valueType="num">
                                      <p:cBhvr>
                                        <p:cTn id="123" dur="1000" fill="hold"/>
                                        <p:tgtEl>
                                          <p:spTgt spid="49"/>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000"/>
                                        <p:tgtEl>
                                          <p:spTgt spid="5"/>
                                        </p:tgtEl>
                                      </p:cBhvr>
                                    </p:animEffect>
                                    <p:anim calcmode="lin" valueType="num">
                                      <p:cBhvr>
                                        <p:cTn id="127" dur="1000" fill="hold"/>
                                        <p:tgtEl>
                                          <p:spTgt spid="5"/>
                                        </p:tgtEl>
                                        <p:attrNameLst>
                                          <p:attrName>ppt_x</p:attrName>
                                        </p:attrNameLst>
                                      </p:cBhvr>
                                      <p:tavLst>
                                        <p:tav tm="0">
                                          <p:val>
                                            <p:strVal val="#ppt_x"/>
                                          </p:val>
                                        </p:tav>
                                        <p:tav tm="100000">
                                          <p:val>
                                            <p:strVal val="#ppt_x"/>
                                          </p:val>
                                        </p:tav>
                                      </p:tavLst>
                                    </p:anim>
                                    <p:anim calcmode="lin" valueType="num">
                                      <p:cBhvr>
                                        <p:cTn id="128" dur="1000" fill="hold"/>
                                        <p:tgtEl>
                                          <p:spTgt spid="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1000"/>
                                        <p:tgtEl>
                                          <p:spTgt spid="51"/>
                                        </p:tgtEl>
                                      </p:cBhvr>
                                    </p:animEffect>
                                    <p:anim calcmode="lin" valueType="num">
                                      <p:cBhvr>
                                        <p:cTn id="132" dur="1000" fill="hold"/>
                                        <p:tgtEl>
                                          <p:spTgt spid="51"/>
                                        </p:tgtEl>
                                        <p:attrNameLst>
                                          <p:attrName>ppt_x</p:attrName>
                                        </p:attrNameLst>
                                      </p:cBhvr>
                                      <p:tavLst>
                                        <p:tav tm="0">
                                          <p:val>
                                            <p:strVal val="#ppt_x"/>
                                          </p:val>
                                        </p:tav>
                                        <p:tav tm="100000">
                                          <p:val>
                                            <p:strVal val="#ppt_x"/>
                                          </p:val>
                                        </p:tav>
                                      </p:tavLst>
                                    </p:anim>
                                    <p:anim calcmode="lin" valueType="num">
                                      <p:cBhvr>
                                        <p:cTn id="133" dur="1000" fill="hold"/>
                                        <p:tgtEl>
                                          <p:spTgt spid="5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9"/>
                                        </p:tgtEl>
                                        <p:attrNameLst>
                                          <p:attrName>style.visibility</p:attrName>
                                        </p:attrNameLst>
                                      </p:cBhvr>
                                      <p:to>
                                        <p:strVal val="visible"/>
                                      </p:to>
                                    </p:set>
                                    <p:animEffect transition="in" filter="fade">
                                      <p:cBhvr>
                                        <p:cTn id="136" dur="1000"/>
                                        <p:tgtEl>
                                          <p:spTgt spid="9"/>
                                        </p:tgtEl>
                                      </p:cBhvr>
                                    </p:animEffect>
                                    <p:anim calcmode="lin" valueType="num">
                                      <p:cBhvr>
                                        <p:cTn id="137" dur="1000" fill="hold"/>
                                        <p:tgtEl>
                                          <p:spTgt spid="9"/>
                                        </p:tgtEl>
                                        <p:attrNameLst>
                                          <p:attrName>ppt_x</p:attrName>
                                        </p:attrNameLst>
                                      </p:cBhvr>
                                      <p:tavLst>
                                        <p:tav tm="0">
                                          <p:val>
                                            <p:strVal val="#ppt_x"/>
                                          </p:val>
                                        </p:tav>
                                        <p:tav tm="100000">
                                          <p:val>
                                            <p:strVal val="#ppt_x"/>
                                          </p:val>
                                        </p:tav>
                                      </p:tavLst>
                                    </p:anim>
                                    <p:anim calcmode="lin" valueType="num">
                                      <p:cBhvr>
                                        <p:cTn id="138" dur="1000" fill="hold"/>
                                        <p:tgtEl>
                                          <p:spTgt spid="9"/>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1000"/>
                                        <p:tgtEl>
                                          <p:spTgt spid="47"/>
                                        </p:tgtEl>
                                      </p:cBhvr>
                                    </p:animEffect>
                                    <p:anim calcmode="lin" valueType="num">
                                      <p:cBhvr>
                                        <p:cTn id="142" dur="1000" fill="hold"/>
                                        <p:tgtEl>
                                          <p:spTgt spid="47"/>
                                        </p:tgtEl>
                                        <p:attrNameLst>
                                          <p:attrName>ppt_x</p:attrName>
                                        </p:attrNameLst>
                                      </p:cBhvr>
                                      <p:tavLst>
                                        <p:tav tm="0">
                                          <p:val>
                                            <p:strVal val="#ppt_x"/>
                                          </p:val>
                                        </p:tav>
                                        <p:tav tm="100000">
                                          <p:val>
                                            <p:strVal val="#ppt_x"/>
                                          </p:val>
                                        </p:tav>
                                      </p:tavLst>
                                    </p:anim>
                                    <p:anim calcmode="lin" valueType="num">
                                      <p:cBhvr>
                                        <p:cTn id="14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9" grpId="0" animBg="1"/>
      <p:bldP spid="47" grpId="0" animBg="1"/>
      <p:bldP spid="10" grpId="0" animBg="1"/>
      <p:bldP spid="48" grpId="0" animBg="1"/>
      <p:bldP spid="12" grpId="0" animBg="1"/>
      <p:bldP spid="13" grpId="0" animBg="1"/>
      <p:bldP spid="49" grpId="0" animBg="1"/>
      <p:bldP spid="50" grpId="0" animBg="1"/>
      <p:bldP spid="51" grpId="0" animBg="1"/>
      <p:bldP spid="52" grpId="0" animBg="1"/>
      <p:bldP spid="59"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8025" y="5302398"/>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7" name="图片 6">
            <a:extLst>
              <a:ext uri="{FF2B5EF4-FFF2-40B4-BE49-F238E27FC236}">
                <a16:creationId xmlns:a16="http://schemas.microsoft.com/office/drawing/2014/main" id="{B66B1CBD-3AF8-462F-8061-8AC3D1E90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043" y="990857"/>
            <a:ext cx="5184600" cy="4124251"/>
          </a:xfrm>
          <a:prstGeom prst="rect">
            <a:avLst/>
          </a:prstGeom>
        </p:spPr>
      </p:pic>
      <p:sp>
        <p:nvSpPr>
          <p:cNvPr id="39" name="对话气泡: 椭圆形 38">
            <a:extLst>
              <a:ext uri="{FF2B5EF4-FFF2-40B4-BE49-F238E27FC236}">
                <a16:creationId xmlns:a16="http://schemas.microsoft.com/office/drawing/2014/main" id="{38CCAFD4-4B79-498F-80A6-951FFCABD13F}"/>
              </a:ext>
            </a:extLst>
          </p:cNvPr>
          <p:cNvSpPr/>
          <p:nvPr/>
        </p:nvSpPr>
        <p:spPr>
          <a:xfrm flipH="1">
            <a:off x="4406459" y="246703"/>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并发服务器</a:t>
            </a:r>
          </a:p>
        </p:txBody>
      </p:sp>
      <p:sp>
        <p:nvSpPr>
          <p:cNvPr id="8" name="文本框 7">
            <a:extLst>
              <a:ext uri="{FF2B5EF4-FFF2-40B4-BE49-F238E27FC236}">
                <a16:creationId xmlns:a16="http://schemas.microsoft.com/office/drawing/2014/main" id="{B90861BF-7BDA-4272-B396-18EE79ABE58B}"/>
              </a:ext>
            </a:extLst>
          </p:cNvPr>
          <p:cNvSpPr txBox="1"/>
          <p:nvPr/>
        </p:nvSpPr>
        <p:spPr>
          <a:xfrm>
            <a:off x="4069553" y="5176387"/>
            <a:ext cx="8033404" cy="1169551"/>
          </a:xfrm>
          <a:prstGeom prst="rect">
            <a:avLst/>
          </a:prstGeom>
          <a:noFill/>
        </p:spPr>
        <p:txBody>
          <a:bodyPr wrap="square" rtlCol="0">
            <a:spAutoFit/>
          </a:bodyPr>
          <a:lstStyle/>
          <a:p>
            <a:pPr algn="just"/>
            <a:r>
              <a:rPr lang="en-US" altLang="zh-CN" sz="1400" dirty="0">
                <a:latin typeface="Times New Roman" panose="02020603050405020304" pitchFamily="18" charset="0"/>
                <a:ea typeface="幼圆" panose="02010509060101010101" pitchFamily="49" charset="-122"/>
              </a:rPr>
              <a:t>Qt</a:t>
            </a:r>
            <a:r>
              <a:rPr lang="zh-CN" altLang="zh-CN" sz="1400" dirty="0">
                <a:latin typeface="Times New Roman" panose="02020603050405020304" pitchFamily="18" charset="0"/>
                <a:ea typeface="幼圆" panose="02010509060101010101" pitchFamily="49" charset="-122"/>
              </a:rPr>
              <a:t>中用</a:t>
            </a:r>
            <a:r>
              <a:rPr lang="en-US" altLang="zh-CN" sz="1400" dirty="0">
                <a:latin typeface="Times New Roman" panose="02020603050405020304" pitchFamily="18" charset="0"/>
                <a:ea typeface="幼圆" panose="02010509060101010101" pitchFamily="49" charset="-122"/>
              </a:rPr>
              <a:t>socket</a:t>
            </a:r>
            <a:r>
              <a:rPr lang="zh-CN" altLang="zh-CN" sz="1400" dirty="0">
                <a:latin typeface="Times New Roman" panose="02020603050405020304" pitchFamily="18" charset="0"/>
                <a:ea typeface="幼圆" panose="02010509060101010101" pitchFamily="49" charset="-122"/>
              </a:rPr>
              <a:t>编程接口实现并发服务器功能需要用户重写一个类来继承</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类，以及</a:t>
            </a:r>
            <a:r>
              <a:rPr lang="en-US" altLang="zh-CN" sz="1400" dirty="0" err="1">
                <a:latin typeface="Times New Roman" panose="02020603050405020304" pitchFamily="18" charset="0"/>
                <a:ea typeface="幼圆" panose="02010509060101010101" pitchFamily="49" charset="-122"/>
              </a:rPr>
              <a:t>QTcpSocket</a:t>
            </a:r>
            <a:r>
              <a:rPr lang="zh-CN" altLang="zh-CN" sz="1400" dirty="0">
                <a:latin typeface="Times New Roman" panose="02020603050405020304" pitchFamily="18" charset="0"/>
                <a:ea typeface="幼圆" panose="02010509060101010101" pitchFamily="49" charset="-122"/>
              </a:rPr>
              <a:t>类。</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类中有一个虚函数</a:t>
            </a:r>
            <a:r>
              <a:rPr lang="en-US" altLang="zh-CN" sz="1400" dirty="0" err="1">
                <a:latin typeface="Times New Roman" panose="02020603050405020304" pitchFamily="18" charset="0"/>
                <a:ea typeface="幼圆" panose="02010509060101010101" pitchFamily="49" charset="-122"/>
              </a:rPr>
              <a:t>incomingconnection</a:t>
            </a:r>
            <a:r>
              <a:rPr lang="en-US" altLang="zh-CN" sz="1400" dirty="0">
                <a:latin typeface="Times New Roman" panose="02020603050405020304" pitchFamily="18" charset="0"/>
                <a:ea typeface="幼圆" panose="02010509060101010101" pitchFamily="49" charset="-122"/>
              </a:rPr>
              <a:t>(</a:t>
            </a:r>
            <a:r>
              <a:rPr lang="en-US" altLang="zh-CN" sz="1400" dirty="0" err="1">
                <a:latin typeface="Times New Roman" panose="02020603050405020304" pitchFamily="18" charset="0"/>
                <a:ea typeface="幼圆" panose="02010509060101010101" pitchFamily="49" charset="-122"/>
              </a:rPr>
              <a:t>qintptr</a:t>
            </a:r>
            <a:r>
              <a:rPr lang="en-US" altLang="zh-CN" sz="1400" dirty="0">
                <a:latin typeface="Times New Roman" panose="02020603050405020304" pitchFamily="18" charset="0"/>
                <a:ea typeface="幼圆" panose="02010509060101010101" pitchFamily="49" charset="-122"/>
              </a:rPr>
              <a:t> handle),</a:t>
            </a:r>
            <a:r>
              <a:rPr lang="zh-CN" altLang="zh-CN" sz="1400" dirty="0">
                <a:latin typeface="Times New Roman" panose="02020603050405020304" pitchFamily="18" charset="0"/>
                <a:ea typeface="幼圆" panose="02010509060101010101" pitchFamily="49" charset="-122"/>
              </a:rPr>
              <a:t>此函数将在</a:t>
            </a:r>
            <a:r>
              <a:rPr lang="en-US" altLang="zh-CN" sz="1400" dirty="0">
                <a:latin typeface="Times New Roman" panose="02020603050405020304" pitchFamily="18" charset="0"/>
                <a:ea typeface="幼圆" panose="02010509060101010101" pitchFamily="49" charset="-122"/>
              </a:rPr>
              <a:t>TCP</a:t>
            </a:r>
            <a:r>
              <a:rPr lang="zh-CN" altLang="zh-CN" sz="1400" dirty="0">
                <a:latin typeface="Times New Roman" panose="02020603050405020304" pitchFamily="18" charset="0"/>
                <a:ea typeface="幼圆" panose="02010509060101010101" pitchFamily="49" charset="-122"/>
              </a:rPr>
              <a:t>服务器监听到客户端连接后回调执行，用户通过重写这个函数，通过该函数获得连接套接字后，实例化不同的</a:t>
            </a:r>
            <a:r>
              <a:rPr lang="en-US" altLang="zh-CN" sz="1400" dirty="0" err="1">
                <a:latin typeface="Times New Roman" panose="02020603050405020304" pitchFamily="18" charset="0"/>
                <a:ea typeface="幼圆" panose="02010509060101010101" pitchFamily="49" charset="-122"/>
              </a:rPr>
              <a:t>QThread</a:t>
            </a:r>
            <a:r>
              <a:rPr lang="zh-CN" altLang="zh-CN" sz="1400" dirty="0">
                <a:latin typeface="Times New Roman" panose="02020603050405020304" pitchFamily="18" charset="0"/>
                <a:ea typeface="幼圆" panose="02010509060101010101" pitchFamily="49" charset="-122"/>
              </a:rPr>
              <a:t>类，开启不同的线程，并为每个</a:t>
            </a:r>
            <a:r>
              <a:rPr lang="en-US" altLang="zh-CN" sz="1400" dirty="0">
                <a:latin typeface="Times New Roman" panose="02020603050405020304" pitchFamily="18" charset="0"/>
                <a:ea typeface="幼圆" panose="02010509060101010101" pitchFamily="49" charset="-122"/>
              </a:rPr>
              <a:t>C-S</a:t>
            </a:r>
            <a:r>
              <a:rPr lang="zh-CN" altLang="zh-CN" sz="1400" dirty="0">
                <a:latin typeface="Times New Roman" panose="02020603050405020304" pitchFamily="18" charset="0"/>
                <a:ea typeface="幼圆" panose="02010509060101010101" pitchFamily="49" charset="-122"/>
              </a:rPr>
              <a:t>连接编写相应的</a:t>
            </a:r>
            <a:r>
              <a:rPr lang="en-US" altLang="zh-CN" sz="1400" dirty="0" err="1">
                <a:latin typeface="Times New Roman" panose="02020603050405020304" pitchFamily="18" charset="0"/>
                <a:ea typeface="幼圆" panose="02010509060101010101" pitchFamily="49" charset="-122"/>
              </a:rPr>
              <a:t>QThread</a:t>
            </a:r>
            <a:r>
              <a:rPr lang="en-US" altLang="zh-CN" sz="1400" dirty="0">
                <a:latin typeface="Times New Roman" panose="02020603050405020304" pitchFamily="18" charset="0"/>
                <a:ea typeface="幼圆" panose="02010509060101010101" pitchFamily="49" charset="-122"/>
              </a:rPr>
              <a:t>::run()</a:t>
            </a:r>
            <a:r>
              <a:rPr lang="zh-CN" altLang="zh-CN" sz="1400" dirty="0">
                <a:latin typeface="Times New Roman" panose="02020603050405020304" pitchFamily="18" charset="0"/>
                <a:ea typeface="幼圆" panose="02010509060101010101" pitchFamily="49" charset="-122"/>
              </a:rPr>
              <a:t>函数，从而实现每个线程可以实现不同的处理流程</a:t>
            </a:r>
            <a:r>
              <a:rPr lang="zh-CN" altLang="en-US" sz="1400" dirty="0"/>
              <a:t>。</a:t>
            </a:r>
          </a:p>
        </p:txBody>
      </p:sp>
      <p:pic>
        <p:nvPicPr>
          <p:cNvPr id="38" name="图片 37">
            <a:extLst>
              <a:ext uri="{FF2B5EF4-FFF2-40B4-BE49-F238E27FC236}">
                <a16:creationId xmlns:a16="http://schemas.microsoft.com/office/drawing/2014/main" id="{F5C22E17-9192-4D06-9147-D7021CEE7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421" y="1427785"/>
            <a:ext cx="10688581" cy="4864034"/>
          </a:xfrm>
          <a:prstGeom prst="rect">
            <a:avLst/>
          </a:prstGeom>
        </p:spPr>
      </p:pic>
      <p:sp>
        <p:nvSpPr>
          <p:cNvPr id="3" name="椭圆 2">
            <a:extLst>
              <a:ext uri="{FF2B5EF4-FFF2-40B4-BE49-F238E27FC236}">
                <a16:creationId xmlns:a16="http://schemas.microsoft.com/office/drawing/2014/main" id="{536B4215-6A51-4BD7-A1A2-E5BFEA9014C9}"/>
              </a:ext>
            </a:extLst>
          </p:cNvPr>
          <p:cNvSpPr/>
          <p:nvPr/>
        </p:nvSpPr>
        <p:spPr>
          <a:xfrm>
            <a:off x="2262430" y="5730616"/>
            <a:ext cx="2360941" cy="413491"/>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B532EEA-3B34-47DA-8FB2-BAF58D87A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9070" y="2888157"/>
            <a:ext cx="10477500" cy="457200"/>
          </a:xfrm>
          <a:prstGeom prst="rect">
            <a:avLst/>
          </a:prstGeom>
        </p:spPr>
      </p:pic>
      <p:pic>
        <p:nvPicPr>
          <p:cNvPr id="11" name="图片 10">
            <a:extLst>
              <a:ext uri="{FF2B5EF4-FFF2-40B4-BE49-F238E27FC236}">
                <a16:creationId xmlns:a16="http://schemas.microsoft.com/office/drawing/2014/main" id="{B0A0DC1E-70A7-41F9-8FDE-E5FCF0EB78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1432" y="4077607"/>
            <a:ext cx="10772775" cy="514350"/>
          </a:xfrm>
          <a:prstGeom prst="rect">
            <a:avLst/>
          </a:prstGeom>
        </p:spPr>
      </p:pic>
    </p:spTree>
    <p:extLst>
      <p:ext uri="{BB962C8B-B14F-4D97-AF65-F5344CB8AC3E}">
        <p14:creationId xmlns:p14="http://schemas.microsoft.com/office/powerpoint/2010/main" val="276758362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1000" fill="hold"/>
                                        <p:tgtEl>
                                          <p:spTgt spid="134"/>
                                        </p:tgtEl>
                                        <p:attrNameLst>
                                          <p:attrName>ppt_x</p:attrName>
                                        </p:attrNameLst>
                                      </p:cBhvr>
                                      <p:tavLst>
                                        <p:tav tm="0">
                                          <p:val>
                                            <p:strVal val="#ppt_x"/>
                                          </p:val>
                                        </p:tav>
                                        <p:tav tm="100000">
                                          <p:val>
                                            <p:strVal val="#ppt_x"/>
                                          </p:val>
                                        </p:tav>
                                      </p:tavLst>
                                    </p:anim>
                                    <p:anim calcmode="lin" valueType="num">
                                      <p:cBhvr additive="base">
                                        <p:cTn id="24" dur="1000" fill="hold"/>
                                        <p:tgtEl>
                                          <p:spTgt spid="1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0"/>
                                        <p:tgtEl>
                                          <p:spTgt spid="43"/>
                                        </p:tgtEl>
                                      </p:cBhvr>
                                    </p:animEffect>
                                    <p:anim calcmode="lin" valueType="num">
                                      <p:cBhvr>
                                        <p:cTn id="47" dur="1000" fill="hold"/>
                                        <p:tgtEl>
                                          <p:spTgt spid="43"/>
                                        </p:tgtEl>
                                        <p:attrNameLst>
                                          <p:attrName>ppt_x</p:attrName>
                                        </p:attrNameLst>
                                      </p:cBhvr>
                                      <p:tavLst>
                                        <p:tav tm="0">
                                          <p:val>
                                            <p:strVal val="#ppt_x"/>
                                          </p:val>
                                        </p:tav>
                                        <p:tav tm="100000">
                                          <p:val>
                                            <p:strVal val="#ppt_x"/>
                                          </p:val>
                                        </p:tav>
                                      </p:tavLst>
                                    </p:anim>
                                    <p:anim calcmode="lin" valueType="num">
                                      <p:cBhvr>
                                        <p:cTn id="48" dur="10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1000" fill="hold"/>
                                        <p:tgtEl>
                                          <p:spTgt spid="45"/>
                                        </p:tgtEl>
                                        <p:attrNameLst>
                                          <p:attrName>ppt_y</p:attrName>
                                        </p:attrNameLst>
                                      </p:cBhvr>
                                      <p:tavLst>
                                        <p:tav tm="0">
                                          <p:val>
                                            <p:strVal val="#ppt_y+.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800" decel="100000"/>
                                        <p:tgtEl>
                                          <p:spTgt spid="4"/>
                                        </p:tgtEl>
                                      </p:cBhvr>
                                    </p:animEffect>
                                    <p:anim calcmode="lin" valueType="num">
                                      <p:cBhvr>
                                        <p:cTn id="62" dur="800" decel="100000" fill="hold"/>
                                        <p:tgtEl>
                                          <p:spTgt spid="4"/>
                                        </p:tgtEl>
                                        <p:attrNameLst>
                                          <p:attrName>style.rotation</p:attrName>
                                        </p:attrNameLst>
                                      </p:cBhvr>
                                      <p:tavLst>
                                        <p:tav tm="0">
                                          <p:val>
                                            <p:fltVal val="-90"/>
                                          </p:val>
                                        </p:tav>
                                        <p:tav tm="100000">
                                          <p:val>
                                            <p:fltVal val="0"/>
                                          </p:val>
                                        </p:tav>
                                      </p:tavLst>
                                    </p:anim>
                                    <p:anim calcmode="lin" valueType="num">
                                      <p:cBhvr>
                                        <p:cTn id="63" dur="800" decel="100000" fill="hold"/>
                                        <p:tgtEl>
                                          <p:spTgt spid="4"/>
                                        </p:tgtEl>
                                        <p:attrNameLst>
                                          <p:attrName>ppt_x</p:attrName>
                                        </p:attrNameLst>
                                      </p:cBhvr>
                                      <p:tavLst>
                                        <p:tav tm="0">
                                          <p:val>
                                            <p:strVal val="#ppt_x+0.4"/>
                                          </p:val>
                                        </p:tav>
                                        <p:tav tm="100000">
                                          <p:val>
                                            <p:strVal val="#ppt_x-0.05"/>
                                          </p:val>
                                        </p:tav>
                                      </p:tavLst>
                                    </p:anim>
                                    <p:anim calcmode="lin" valueType="num">
                                      <p:cBhvr>
                                        <p:cTn id="64" dur="800" decel="100000" fill="hold"/>
                                        <p:tgtEl>
                                          <p:spTgt spid="4"/>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000" fill="hold"/>
                                        <p:tgtEl>
                                          <p:spTgt spid="39"/>
                                        </p:tgtEl>
                                        <p:attrNameLst>
                                          <p:attrName>ppt_x</p:attrName>
                                        </p:attrNameLst>
                                      </p:cBhvr>
                                      <p:tavLst>
                                        <p:tav tm="0">
                                          <p:val>
                                            <p:strVal val="#ppt_x"/>
                                          </p:val>
                                        </p:tav>
                                        <p:tav tm="100000">
                                          <p:val>
                                            <p:strVal val="#ppt_x"/>
                                          </p:val>
                                        </p:tav>
                                      </p:tavLst>
                                    </p:anim>
                                    <p:anim calcmode="lin" valueType="num">
                                      <p:cBhvr additive="base">
                                        <p:cTn id="7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ppt_x"/>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1000"/>
                                        <p:tgtEl>
                                          <p:spTgt spid="9"/>
                                        </p:tgtEl>
                                      </p:cBhvr>
                                    </p:animEffect>
                                    <p:anim calcmode="lin" valueType="num">
                                      <p:cBhvr>
                                        <p:cTn id="86" dur="1000" fill="hold"/>
                                        <p:tgtEl>
                                          <p:spTgt spid="9"/>
                                        </p:tgtEl>
                                        <p:attrNameLst>
                                          <p:attrName>ppt_x</p:attrName>
                                        </p:attrNameLst>
                                      </p:cBhvr>
                                      <p:tavLst>
                                        <p:tav tm="0">
                                          <p:val>
                                            <p:strVal val="#ppt_x"/>
                                          </p:val>
                                        </p:tav>
                                        <p:tav tm="100000">
                                          <p:val>
                                            <p:strVal val="#ppt_x"/>
                                          </p:val>
                                        </p:tav>
                                      </p:tavLst>
                                    </p:anim>
                                    <p:anim calcmode="lin" valueType="num">
                                      <p:cBhvr>
                                        <p:cTn id="87" dur="1000" fill="hold"/>
                                        <p:tgtEl>
                                          <p:spTgt spid="9"/>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9" grpId="0" animBg="1"/>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spTree>
    <p:extLst>
      <p:ext uri="{BB962C8B-B14F-4D97-AF65-F5344CB8AC3E}">
        <p14:creationId xmlns:p14="http://schemas.microsoft.com/office/powerpoint/2010/main" val="18422613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0-#ppt_w/2"/>
                                          </p:val>
                                        </p:tav>
                                        <p:tav tm="100000">
                                          <p:val>
                                            <p:strVal val="#ppt_x"/>
                                          </p:val>
                                        </p:tav>
                                      </p:tavLst>
                                    </p:anim>
                                    <p:anim calcmode="lin" valueType="num">
                                      <p:cBhvr additive="base">
                                        <p:cTn id="68" dur="500" fill="hold"/>
                                        <p:tgtEl>
                                          <p:spTgt spid="3"/>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 grpId="0"/>
      <p:bldP spid="8" grpId="0"/>
      <p:bldP spid="4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1"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参数保存</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Parameter saving</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3662" y="1097467"/>
            <a:ext cx="6496184" cy="57829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采用配置</a:t>
            </a:r>
            <a:r>
              <a:rPr lang="en-US" altLang="zh-CN" sz="2800" b="1" dirty="0" err="1">
                <a:solidFill>
                  <a:srgbClr val="AF4343"/>
                </a:solidFill>
                <a:latin typeface="微软雅黑" pitchFamily="34" charset="-122"/>
                <a:ea typeface="微软雅黑" pitchFamily="34" charset="-122"/>
              </a:rPr>
              <a:t>ini</a:t>
            </a:r>
            <a:r>
              <a:rPr lang="zh-CN" altLang="en-US" sz="2800" b="1" dirty="0">
                <a:solidFill>
                  <a:srgbClr val="AF4343"/>
                </a:solidFill>
                <a:latin typeface="微软雅黑" pitchFamily="34" charset="-122"/>
                <a:ea typeface="微软雅黑" pitchFamily="34" charset="-122"/>
              </a:rPr>
              <a:t>文件解决参数存储问题</a:t>
            </a:r>
            <a:endParaRPr lang="en-US" altLang="zh-CN" sz="2800" b="1" dirty="0">
              <a:solidFill>
                <a:srgbClr val="AF4343"/>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6B9C22C0-1B97-4D3A-8D9A-1A7053C5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355" y="1634560"/>
            <a:ext cx="5617076" cy="1175667"/>
          </a:xfrm>
          <a:prstGeom prst="rect">
            <a:avLst/>
          </a:prstGeom>
        </p:spPr>
      </p:pic>
      <p:pic>
        <p:nvPicPr>
          <p:cNvPr id="8" name="图片 7">
            <a:extLst>
              <a:ext uri="{FF2B5EF4-FFF2-40B4-BE49-F238E27FC236}">
                <a16:creationId xmlns:a16="http://schemas.microsoft.com/office/drawing/2014/main" id="{B7451A90-2FB6-416F-82BC-C3E3E2DCD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310" y="2722363"/>
            <a:ext cx="4337042" cy="3625496"/>
          </a:xfrm>
          <a:prstGeom prst="rect">
            <a:avLst/>
          </a:prstGeom>
        </p:spPr>
      </p:pic>
      <p:pic>
        <p:nvPicPr>
          <p:cNvPr id="10" name="图片 9">
            <a:extLst>
              <a:ext uri="{FF2B5EF4-FFF2-40B4-BE49-F238E27FC236}">
                <a16:creationId xmlns:a16="http://schemas.microsoft.com/office/drawing/2014/main" id="{F72A2823-FE13-4646-8E95-CB3B18998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9185" y="2722363"/>
            <a:ext cx="4461428" cy="3705136"/>
          </a:xfrm>
          <a:prstGeom prst="rect">
            <a:avLst/>
          </a:prstGeom>
        </p:spPr>
      </p:pic>
      <p:pic>
        <p:nvPicPr>
          <p:cNvPr id="12" name="图片 11">
            <a:extLst>
              <a:ext uri="{FF2B5EF4-FFF2-40B4-BE49-F238E27FC236}">
                <a16:creationId xmlns:a16="http://schemas.microsoft.com/office/drawing/2014/main" id="{8CF00323-06C8-4D42-82AE-80FA91559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47" y="160662"/>
            <a:ext cx="10872999" cy="1736606"/>
          </a:xfrm>
          <a:prstGeom prst="rect">
            <a:avLst/>
          </a:prstGeom>
        </p:spPr>
      </p:pic>
      <p:sp>
        <p:nvSpPr>
          <p:cNvPr id="5" name="动作按钮: 上一张 4">
            <a:hlinkClick r:id="rId7" action="ppaction://hlinksldjump" highlightClick="1">
              <a:snd r:embed="rId8" name="breeze.wav"/>
            </a:hlinkClick>
            <a:extLst>
              <a:ext uri="{FF2B5EF4-FFF2-40B4-BE49-F238E27FC236}">
                <a16:creationId xmlns:a16="http://schemas.microsoft.com/office/drawing/2014/main" id="{DD38871E-C4A2-4106-8EAA-A4EA157A7118}"/>
              </a:ext>
            </a:extLst>
          </p:cNvPr>
          <p:cNvSpPr/>
          <p:nvPr/>
        </p:nvSpPr>
        <p:spPr>
          <a:xfrm>
            <a:off x="11236614" y="6151286"/>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E585D3E-DE0F-43C3-A042-8D30BDF5A8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5391" y="2042201"/>
            <a:ext cx="7724508" cy="4653318"/>
          </a:xfrm>
          <a:prstGeom prst="rect">
            <a:avLst/>
          </a:prstGeom>
        </p:spPr>
      </p:pic>
    </p:spTree>
    <p:extLst>
      <p:ext uri="{BB962C8B-B14F-4D97-AF65-F5344CB8AC3E}">
        <p14:creationId xmlns:p14="http://schemas.microsoft.com/office/powerpoint/2010/main" val="78153353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0-#ppt_w/2"/>
                                          </p:val>
                                        </p:tav>
                                        <p:tav tm="100000">
                                          <p:val>
                                            <p:strVal val="#ppt_x"/>
                                          </p:val>
                                        </p:tav>
                                      </p:tavLst>
                                    </p:anim>
                                    <p:anim calcmode="lin" valueType="num">
                                      <p:cBhvr additive="base">
                                        <p:cTn id="72" dur="500" fill="hold"/>
                                        <p:tgtEl>
                                          <p:spTgt spid="8"/>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98459"/>
            <a:ext cx="3060000" cy="2998800"/>
          </a:xfrm>
          <a:prstGeom prst="rect">
            <a:avLst/>
          </a:prstGeom>
          <a:effectLst>
            <a:outerShdw blurRad="63500" sx="102000" sy="102000" algn="ctr"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799" y="1904897"/>
            <a:ext cx="6811260" cy="2099021"/>
          </a:xfrm>
          <a:prstGeom prst="rect">
            <a:avLst/>
          </a:prstGeom>
          <a:effectLst>
            <a:outerShdw blurRad="254000" dist="88900" dir="8100000" algn="ctr" rotWithShape="0">
              <a:srgbClr val="000000">
                <a:alpha val="36000"/>
              </a:srgbClr>
            </a:outerShdw>
          </a:effectLst>
        </p:spPr>
      </p:pic>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pPr algn="ctr"/>
            <a:r>
              <a:rPr lang="zh-CN" altLang="en-US" sz="2800" b="1" dirty="0">
                <a:solidFill>
                  <a:schemeClr val="bg1"/>
                </a:solidFill>
              </a:rPr>
              <a:t>通信实现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897684" y="4378460"/>
            <a:ext cx="2487084" cy="523220"/>
          </a:xfrm>
          <a:prstGeom prst="rect">
            <a:avLst/>
          </a:prstGeom>
          <a:noFill/>
        </p:spPr>
        <p:txBody>
          <a:bodyPr wrap="square" rtlCol="0">
            <a:spAutoFit/>
          </a:bodyPr>
          <a:lstStyle/>
          <a:p>
            <a:r>
              <a:rPr lang="zh-CN" altLang="en-US" sz="2800" b="1" dirty="0">
                <a:solidFill>
                  <a:schemeClr val="bg1"/>
                </a:solidFill>
              </a:rPr>
              <a:t>人机交互界面</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、基于</a:t>
            </a:r>
            <a:r>
              <a:rPr lang="en-US" altLang="zh-CN" sz="1200" dirty="0">
                <a:solidFill>
                  <a:schemeClr val="bg1"/>
                </a:solidFill>
                <a:ea typeface="微软雅黑" panose="020B0503020204020204" pitchFamily="34" charset="-122"/>
              </a:rPr>
              <a:t>TCP/IP</a:t>
            </a:r>
            <a:r>
              <a:rPr lang="zh-CN" altLang="en-US" sz="1200" dirty="0">
                <a:solidFill>
                  <a:schemeClr val="bg1"/>
                </a:solidFill>
                <a:ea typeface="微软雅黑" panose="020B0503020204020204" pitchFamily="34" charset="-122"/>
              </a:rPr>
              <a:t>通信协议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、严格定义应用层数据帧格式</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、采用并发服务器连接方式</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、前端设计采用</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 </a:t>
            </a:r>
            <a:r>
              <a:rPr lang="en-US" altLang="zh-CN" sz="1100" dirty="0">
                <a:solidFill>
                  <a:schemeClr val="bg1"/>
                </a:solidFill>
                <a:ea typeface="微软雅黑" panose="020B0503020204020204" pitchFamily="34" charset="-122"/>
              </a:rPr>
              <a:t>Designer  UI</a:t>
            </a:r>
            <a:r>
              <a:rPr lang="zh-CN" altLang="en-US" sz="1100" dirty="0">
                <a:solidFill>
                  <a:schemeClr val="bg1"/>
                </a:solidFill>
                <a:ea typeface="微软雅黑" panose="020B0503020204020204" pitchFamily="34" charset="-122"/>
              </a:rPr>
              <a:t>文件设计</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、后端采用</a:t>
            </a:r>
            <a:r>
              <a:rPr lang="en-US" altLang="zh-CN" sz="1100" dirty="0">
                <a:solidFill>
                  <a:schemeClr val="bg1"/>
                </a:solidFill>
                <a:ea typeface="微软雅黑" panose="020B0503020204020204" pitchFamily="34" charset="-122"/>
              </a:rPr>
              <a:t>C++</a:t>
            </a:r>
            <a:r>
              <a:rPr lang="zh-CN" altLang="en-US" sz="1100" dirty="0">
                <a:solidFill>
                  <a:schemeClr val="bg1"/>
                </a:solidFill>
                <a:ea typeface="微软雅黑" panose="020B0503020204020204" pitchFamily="34" charset="-122"/>
              </a:rPr>
              <a:t>，基于</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中的信号槽机制编写处理逻辑</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、完成各个子界面设计</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数据绘图显示</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1107932"/>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、采用了双缓冲机制，解决了并发读写的问题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、利用</a:t>
            </a:r>
            <a:r>
              <a:rPr lang="en-US" altLang="zh-CN" sz="1100" dirty="0" err="1">
                <a:solidFill>
                  <a:schemeClr val="bg1"/>
                </a:solidFill>
                <a:ea typeface="微软雅黑" panose="020B0503020204020204" pitchFamily="34" charset="-122"/>
              </a:rPr>
              <a:t>chartdirector</a:t>
            </a:r>
            <a:r>
              <a:rPr lang="zh-CN" altLang="en-US" sz="1100" dirty="0">
                <a:solidFill>
                  <a:schemeClr val="bg1"/>
                </a:solidFill>
                <a:ea typeface="微软雅黑" panose="020B0503020204020204" pitchFamily="34" charset="-122"/>
              </a:rPr>
              <a:t>控件，实现曲线动态绘制，并且能自动缩放，左边自适应等功能</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、实现了截图保存功能等</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47" name="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0DE28AC-26A4-4FAD-BC65-3437A2C8B86F}"/>
              </a:ext>
            </a:extLst>
          </p:cNvPr>
          <p:cNvSpPr/>
          <p:nvPr/>
        </p:nvSpPr>
        <p:spPr>
          <a:xfrm>
            <a:off x="776183" y="1884280"/>
            <a:ext cx="3321232" cy="215214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8" name="文本框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C198806-0CD5-4152-8649-CAE7758E7B98}"/>
              </a:ext>
            </a:extLst>
          </p:cNvPr>
          <p:cNvSpPr txBox="1"/>
          <p:nvPr/>
        </p:nvSpPr>
        <p:spPr>
          <a:xfrm>
            <a:off x="874291" y="1998607"/>
            <a:ext cx="2887231" cy="533749"/>
          </a:xfrm>
          <a:prstGeom prst="rect">
            <a:avLst/>
          </a:prstGeom>
          <a:noFill/>
        </p:spPr>
        <p:txBody>
          <a:bodyPr wrap="square" rtlCol="0">
            <a:spAutoFit/>
          </a:bodyPr>
          <a:lstStyle/>
          <a:p>
            <a:pPr algn="ctr"/>
            <a:r>
              <a:rPr lang="zh-CN" altLang="en-US" sz="2800" b="1" dirty="0">
                <a:solidFill>
                  <a:schemeClr val="bg1"/>
                </a:solidFill>
              </a:rPr>
              <a:t>改进方向</a:t>
            </a:r>
          </a:p>
        </p:txBody>
      </p:sp>
      <p:cxnSp>
        <p:nvCxnSpPr>
          <p:cNvPr id="49" name="直接连接符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E62AAF4-76EB-4B3A-AA8D-FC5B08DC875D}"/>
              </a:ext>
            </a:extLst>
          </p:cNvPr>
          <p:cNvCxnSpPr/>
          <p:nvPr/>
        </p:nvCxnSpPr>
        <p:spPr>
          <a:xfrm>
            <a:off x="1714162" y="2565217"/>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E0DB3F8-F059-47C4-88D1-F4B2188351F1}"/>
              </a:ext>
            </a:extLst>
          </p:cNvPr>
          <p:cNvSpPr/>
          <p:nvPr/>
        </p:nvSpPr>
        <p:spPr>
          <a:xfrm>
            <a:off x="955934" y="2619282"/>
            <a:ext cx="2981403" cy="1426288"/>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、考虑加入</a:t>
            </a:r>
            <a:r>
              <a:rPr lang="en-US" altLang="zh-CN" sz="1200" dirty="0">
                <a:solidFill>
                  <a:schemeClr val="bg1"/>
                </a:solidFill>
                <a:ea typeface="微软雅黑" panose="020B0503020204020204" pitchFamily="34" charset="-122"/>
              </a:rPr>
              <a:t>OPENGL</a:t>
            </a:r>
            <a:r>
              <a:rPr lang="zh-CN" altLang="en-US" sz="1200" dirty="0">
                <a:solidFill>
                  <a:schemeClr val="bg1"/>
                </a:solidFill>
                <a:ea typeface="微软雅黑" panose="020B0503020204020204" pitchFamily="34" charset="-122"/>
              </a:rPr>
              <a:t>控件，对模拟振动平台进行实时</a:t>
            </a:r>
            <a:r>
              <a:rPr lang="en-US" altLang="zh-CN" sz="1200" dirty="0">
                <a:solidFill>
                  <a:schemeClr val="bg1"/>
                </a:solidFill>
                <a:ea typeface="微软雅黑" panose="020B0503020204020204" pitchFamily="34" charset="-122"/>
              </a:rPr>
              <a:t>3D</a:t>
            </a:r>
            <a:r>
              <a:rPr lang="zh-CN" altLang="en-US" sz="1200" dirty="0">
                <a:solidFill>
                  <a:schemeClr val="bg1"/>
                </a:solidFill>
                <a:ea typeface="微软雅黑" panose="020B0503020204020204" pitchFamily="34" charset="-122"/>
              </a:rPr>
              <a:t>建模</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、考虑加入数据库，实现对用户权限的管理</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、优化通信过程，提高数据传输效率</a:t>
            </a:r>
          </a:p>
        </p:txBody>
      </p:sp>
      <p:pic>
        <p:nvPicPr>
          <p:cNvPr id="4" name="图片 3">
            <a:extLst>
              <a:ext uri="{FF2B5EF4-FFF2-40B4-BE49-F238E27FC236}">
                <a16:creationId xmlns:a16="http://schemas.microsoft.com/office/drawing/2014/main" id="{589011F2-2C48-4E06-A98D-C71F15F8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4" y="1246141"/>
            <a:ext cx="4141729" cy="3065955"/>
          </a:xfrm>
          <a:prstGeom prst="rect">
            <a:avLst/>
          </a:prstGeom>
        </p:spPr>
      </p:pic>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0-#ppt_w/2"/>
                                          </p:val>
                                        </p:tav>
                                        <p:tav tm="100000">
                                          <p:val>
                                            <p:strVal val="#ppt_x"/>
                                          </p:val>
                                        </p:tav>
                                      </p:tavLst>
                                    </p:anim>
                                    <p:anim calcmode="lin" valueType="num">
                                      <p:cBhvr additive="base">
                                        <p:cTn id="60" dur="500" fill="hold"/>
                                        <p:tgtEl>
                                          <p:spTgt spid="44"/>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1+#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ppt_x"/>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0-#ppt_w/2"/>
                                          </p:val>
                                        </p:tav>
                                        <p:tav tm="100000">
                                          <p:val>
                                            <p:strVal val="#ppt_x"/>
                                          </p:val>
                                        </p:tav>
                                      </p:tavLst>
                                    </p:anim>
                                    <p:anim calcmode="lin" valueType="num">
                                      <p:cBhvr additive="base">
                                        <p:cTn id="108" dur="500" fill="hold"/>
                                        <p:tgtEl>
                                          <p:spTgt spid="4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0-#ppt_w/2"/>
                                          </p:val>
                                        </p:tav>
                                        <p:tav tm="100000">
                                          <p:val>
                                            <p:strVal val="#ppt_x"/>
                                          </p:val>
                                        </p:tav>
                                      </p:tavLst>
                                    </p:anim>
                                    <p:anim calcmode="lin" valueType="num">
                                      <p:cBhvr additive="base">
                                        <p:cTn id="112" dur="500" fill="hold"/>
                                        <p:tgtEl>
                                          <p:spTgt spid="48"/>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0-#ppt_w/2"/>
                                          </p:val>
                                        </p:tav>
                                        <p:tav tm="100000">
                                          <p:val>
                                            <p:strVal val="#ppt_x"/>
                                          </p:val>
                                        </p:tav>
                                      </p:tavLst>
                                    </p:anim>
                                    <p:anim calcmode="lin" valueType="num">
                                      <p:cBhvr additive="base">
                                        <p:cTn id="116" dur="500" fill="hold"/>
                                        <p:tgtEl>
                                          <p:spTgt spid="4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0-#ppt_w/2"/>
                                          </p:val>
                                        </p:tav>
                                        <p:tav tm="100000">
                                          <p:val>
                                            <p:strVal val="#ppt_x"/>
                                          </p:val>
                                        </p:tav>
                                      </p:tavLst>
                                    </p:anim>
                                    <p:anim calcmode="lin" valueType="num">
                                      <p:cBhvr additive="base">
                                        <p:cTn id="1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additive="base">
                                        <p:cTn id="125" dur="500" fill="hold"/>
                                        <p:tgtEl>
                                          <p:spTgt spid="4"/>
                                        </p:tgtEl>
                                        <p:attrNameLst>
                                          <p:attrName>ppt_x</p:attrName>
                                        </p:attrNameLst>
                                      </p:cBhvr>
                                      <p:tavLst>
                                        <p:tav tm="0">
                                          <p:val>
                                            <p:strVal val="0-#ppt_w/2"/>
                                          </p:val>
                                        </p:tav>
                                        <p:tav tm="100000">
                                          <p:val>
                                            <p:strVal val="#ppt_x"/>
                                          </p:val>
                                        </p:tav>
                                      </p:tavLst>
                                    </p:anim>
                                    <p:anim calcmode="lin" valueType="num">
                                      <p:cBhvr additive="base">
                                        <p:cTn id="1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p:bldP spid="36" grpId="0"/>
      <p:bldP spid="42"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P spid="47"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1068</TotalTime>
  <Words>2692</Words>
  <Application>Microsoft Office PowerPoint</Application>
  <PresentationFormat>宽屏</PresentationFormat>
  <Paragraphs>450</Paragraphs>
  <Slides>25</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293</cp:revision>
  <dcterms:created xsi:type="dcterms:W3CDTF">2016-06-09T10:37:26Z</dcterms:created>
  <dcterms:modified xsi:type="dcterms:W3CDTF">2018-05-28T13:38:39Z</dcterms:modified>
</cp:coreProperties>
</file>